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Josefin Sans" pitchFamily="2" charset="0"/>
      <p:regular r:id="rId33"/>
    </p:embeddedFont>
    <p:embeddedFont>
      <p:font typeface="Josefin Sans Bold" pitchFamily="2" charset="0"/>
      <p:regular r:id="rId34"/>
      <p:boldItalic r:id="rId35"/>
    </p:embeddedFont>
    <p:embeddedFont>
      <p:font typeface="Josefin Sans Semi-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384" autoAdjust="0"/>
  </p:normalViewPr>
  <p:slideViewPr>
    <p:cSldViewPr>
      <p:cViewPr varScale="1">
        <p:scale>
          <a:sx n="50" d="100"/>
          <a:sy n="50" d="100"/>
        </p:scale>
        <p:origin x="51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dirty="0"/>
          </a:p>
          <a:p>
            <a:r>
              <a:rPr lang="en-US" dirty="0"/>
              <a:t>Cloud computing is characterized by:</a:t>
            </a:r>
          </a:p>
          <a:p>
            <a:endParaRPr lang="en-US" dirty="0"/>
          </a:p>
          <a:p>
            <a:r>
              <a:rPr lang="en-US" dirty="0"/>
              <a:t>On-Demand Self-Service: Users can provision computing resources independently without manual intervention.</a:t>
            </a:r>
          </a:p>
          <a:p>
            <a:endParaRPr lang="en-US" dirty="0"/>
          </a:p>
          <a:p>
            <a:r>
              <a:rPr lang="en-US" dirty="0"/>
              <a:t>Broad Network Access: Cloud services are accessible via the internet on various devices.</a:t>
            </a:r>
          </a:p>
          <a:p>
            <a:endParaRPr lang="en-US" dirty="0"/>
          </a:p>
          <a:p>
            <a:r>
              <a:rPr lang="en-US" dirty="0"/>
              <a:t>Resource Pooling: Providers share and allocate resources based on consumer demand.</a:t>
            </a:r>
          </a:p>
          <a:p>
            <a:endParaRPr lang="en-US" dirty="0"/>
          </a:p>
          <a:p>
            <a:r>
              <a:rPr lang="en-US" dirty="0"/>
              <a:t>Rapid Elasticity: Resources can quickly scale to match changing needs.</a:t>
            </a:r>
          </a:p>
          <a:p>
            <a:endParaRPr lang="en-US" dirty="0"/>
          </a:p>
          <a:p>
            <a:r>
              <a:rPr lang="en-US" dirty="0"/>
              <a:t>Measured Service: Usage is monitored, optimized, and transparently reported for tracking and billing.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Cloud architecture comprises Frontend and Backend components:</a:t>
            </a:r>
          </a:p>
          <a:p>
            <a:endParaRPr lang="en-US"/>
          </a:p>
          <a:p>
            <a:r>
              <a:rPr lang="en-US"/>
              <a:t>1. Frontend:</a:t>
            </a:r>
          </a:p>
          <a:p>
            <a:endParaRPr lang="en-US"/>
          </a:p>
          <a:p>
            <a:r>
              <a:rPr lang="en-US"/>
              <a:t>- User/client side of the cloud system.Includes interfaces and applications for accessing cloud resources.</a:t>
            </a:r>
          </a:p>
          <a:p>
            <a:r>
              <a:rPr lang="en-US"/>
              <a:t>- Client Infrastructure provides graphical interfaces for interaction.</a:t>
            </a:r>
          </a:p>
          <a:p>
            <a:r>
              <a:rPr lang="en-US"/>
              <a:t>2. Backend:</a:t>
            </a:r>
          </a:p>
          <a:p>
            <a:endParaRPr lang="en-US"/>
          </a:p>
          <a:p>
            <a:r>
              <a:rPr lang="en-US"/>
              <a:t>The cloud itself managed by service providers.Encompasses resources, management, and security.Includes storage, virtual applications, and more.</a:t>
            </a:r>
          </a:p>
          <a:p>
            <a:r>
              <a:rPr lang="en-US"/>
              <a:t>Offers applications and services (SaaS, PaaS, IaaS).Provides runtime platforms, scalable storage, infrastructure, and security.</a:t>
            </a:r>
          </a:p>
          <a:p>
            <a:r>
              <a:rPr lang="en-US"/>
              <a:t>- Internet connects frontend and backend.</a:t>
            </a:r>
          </a:p>
          <a:p>
            <a:r>
              <a:rPr lang="en-US"/>
              <a:t>- Manages structured data storage (databases) and networking infrastructure.</a:t>
            </a:r>
          </a:p>
          <a:p>
            <a:r>
              <a:rPr lang="en-US"/>
              <a:t>- Supports data analytics (warehousing, BI, machine learning).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923472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Scalability: Organizations can quickly scale up or down resources as needed, making it suitable for businesses</a:t>
            </a:r>
          </a:p>
          <a:p>
            <a:r>
              <a:rPr lang="en-US"/>
              <a:t>- Cost-Efficiency: Public clouds often follow a pay-as-you-go model, dont need to pay for a whole on premise datacenter</a:t>
            </a:r>
          </a:p>
          <a:p>
            <a:r>
              <a:rPr lang="en-US"/>
              <a:t>- Development and Testing: Developers can use public clouds for creating and testing applications more easier.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Security and Compliance: Industries such as healthcare and finance choose private clouds to maintain strict data security and regulatory compliance.</a:t>
            </a:r>
          </a:p>
          <a:p>
            <a:r>
              <a:rPr lang="en-US"/>
              <a:t>- Customization: Private clouds allow organizations to modify their infrastructure to suit specific business needs.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Workload Flexibility: Use the public cloud to handle normal works, while keeping critical data and applications in a private cloud.</a:t>
            </a:r>
          </a:p>
          <a:p>
            <a:r>
              <a:rPr lang="en-US"/>
              <a:t>- Recovery: Data backup, recovery, and business continuity are facilitated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Cost Sharing: Organizations within the community can invest in together and benefit from shared cloud resources.</a:t>
            </a:r>
          </a:p>
          <a:p>
            <a:r>
              <a:rPr lang="en-US"/>
              <a:t>- Data Collaboration: Exchange data safely and collaborative projects are in a trusted community.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Benefits for businesses when accessing cloud computing:</a:t>
            </a:r>
          </a:p>
          <a:p>
            <a:r>
              <a:rPr lang="en-US" dirty="0"/>
              <a:t>- Cost savings</a:t>
            </a:r>
          </a:p>
          <a:p>
            <a:r>
              <a:rPr lang="en-US" dirty="0"/>
              <a:t>For example: Instead of a business investing in information infrastructure that is very large and expensive and cannot be fully used from the beginning, the business can rent cloud computing services, the business will pay monthly and use it. Use according to actual needs, pay as much as you use</a:t>
            </a:r>
          </a:p>
          <a:p>
            <a:r>
              <a:rPr lang="en-US" dirty="0"/>
              <a:t>- Deploy and upgrade information infrastructure more easily</a:t>
            </a:r>
          </a:p>
          <a:p>
            <a:r>
              <a:rPr lang="en-US" dirty="0"/>
              <a:t>- When using cloud computing, businesses will not waste effort and human resources to build IT and exploitation systems </a:t>
            </a:r>
          </a:p>
          <a:p>
            <a:r>
              <a:rPr lang="en-US" dirty="0"/>
              <a:t>→ No need to worry about exploitation, then operating and exploiting is the service provider's job.</a:t>
            </a:r>
          </a:p>
          <a:p>
            <a:r>
              <a:rPr lang="en-US" dirty="0"/>
              <a:t>Risks when accessing cloud </a:t>
            </a:r>
            <a:r>
              <a:rPr lang="en-US" dirty="0" err="1"/>
              <a:t>computing:Whether</a:t>
            </a:r>
            <a:r>
              <a:rPr lang="en-US" dirty="0"/>
              <a:t> a business uses a traditional database or cloud computing when it comes to information security, businesses must pay attention to three factors:</a:t>
            </a:r>
          </a:p>
          <a:p>
            <a:r>
              <a:rPr lang="en-US" dirty="0"/>
              <a:t>- Tools</a:t>
            </a:r>
          </a:p>
          <a:p>
            <a:r>
              <a:rPr lang="en-US" dirty="0"/>
              <a:t>- Human</a:t>
            </a:r>
          </a:p>
          <a:p>
            <a:r>
              <a:rPr lang="en-US" dirty="0"/>
              <a:t>- Procedure</a:t>
            </a:r>
          </a:p>
          <a:p>
            <a:r>
              <a:rPr lang="en-US" dirty="0"/>
              <a:t>→ When businesses choose service providers, they must require service providers to have commitments on information security as well as SLA (Service Level Agreement) to have a basis for communication with customers. future service providers</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237692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FFFFFF"/>
                </a:solidFill>
                <a:effectLst/>
                <a:latin typeface="-apple-system"/>
              </a:rPr>
              <a:t>Data Storage and Sharing: Cloud computing provides the ability to store data for users, and devices connected to the internet can easily access and edit it. This enables remote work as tasks can be performed from anywhere with just a computer and internet access.</a:t>
            </a:r>
          </a:p>
          <a:p>
            <a:pPr algn="l">
              <a:buFont typeface="Arial" panose="020B0604020202020204" pitchFamily="34" charset="0"/>
              <a:buChar char="•"/>
            </a:pPr>
            <a:r>
              <a:rPr lang="en-US" b="0" i="0" dirty="0">
                <a:solidFill>
                  <a:srgbClr val="FFFFFF"/>
                </a:solidFill>
                <a:effectLst/>
                <a:latin typeface="-apple-system"/>
              </a:rPr>
              <a:t>Big Data Analytics: Big data analysis is a crucial and beneficial application of cloud computing for businesses. It involves analyzing structured and unstructured data, such as customer data, sales performance, and market trends. Using cloud computing simplifies the process of analyzing large datasets for businesses without incurring significant costs.</a:t>
            </a:r>
          </a:p>
          <a:p>
            <a:pPr algn="l">
              <a:buFont typeface="Arial" panose="020B0604020202020204" pitchFamily="34" charset="0"/>
              <a:buChar char="•"/>
            </a:pPr>
            <a:r>
              <a:rPr lang="en-US" b="0" i="0" dirty="0">
                <a:solidFill>
                  <a:srgbClr val="FFFFFF"/>
                </a:solidFill>
                <a:effectLst/>
                <a:latin typeface="-apple-system"/>
              </a:rPr>
              <a:t>Backup and Data Recovery: Traditional backup solutions can be time-consuming, susceptible to viruses, prone to data loss, and expensive for businesses. Cloud-based backup and recovery provide an optimal solution to overcome these limitations. It not only maximizes data availability but also simplifies the process. Additionally, some cloud computing services offer scheduled backups and encryption to protect against cyber threats.</a:t>
            </a:r>
          </a:p>
          <a:p>
            <a:pPr algn="l">
              <a:buFont typeface="Arial" panose="020B0604020202020204" pitchFamily="34" charset="0"/>
              <a:buChar char="•"/>
            </a:pPr>
            <a:r>
              <a:rPr lang="en-US" b="0" i="0" dirty="0">
                <a:solidFill>
                  <a:srgbClr val="FFFFFF"/>
                </a:solidFill>
                <a:effectLst/>
                <a:latin typeface="-apple-system"/>
              </a:rPr>
              <a:t>Business Management Applications: Cloud computing combined with business management applications, such as Customer Relationship Management (CRM) and Enterprise Resource Planning (ERP), helps create effective and suitable management strategies. These applications are deployed using Software-as-a-Service (SaaS) models, primarily based on cloud computing, ensuring the maintenance, security, and management of essential business resources.</a:t>
            </a:r>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936155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Pooling_(resource_management)"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4.sv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4.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46.png"/><Relationship Id="rId5" Type="http://schemas.openxmlformats.org/officeDocument/2006/relationships/image" Target="../media/image15.png"/><Relationship Id="rId10" Type="http://schemas.openxmlformats.org/officeDocument/2006/relationships/image" Target="../media/image14.svg"/><Relationship Id="rId4" Type="http://schemas.openxmlformats.org/officeDocument/2006/relationships/image" Target="../media/image45.svg"/><Relationship Id="rId9"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svg"/><Relationship Id="rId7" Type="http://schemas.openxmlformats.org/officeDocument/2006/relationships/image" Target="../media/image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2.svg"/><Relationship Id="rId5" Type="http://schemas.openxmlformats.org/officeDocument/2006/relationships/image" Target="../media/image22.svg"/><Relationship Id="rId10" Type="http://schemas.openxmlformats.org/officeDocument/2006/relationships/image" Target="../media/image11.png"/><Relationship Id="rId4" Type="http://schemas.openxmlformats.org/officeDocument/2006/relationships/image" Target="../media/image21.pn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ooling_(resource_management)"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3.png"/><Relationship Id="rId7" Type="http://schemas.openxmlformats.org/officeDocument/2006/relationships/image" Target="../media/image11.png"/><Relationship Id="rId12"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5.png"/><Relationship Id="rId5" Type="http://schemas.openxmlformats.org/officeDocument/2006/relationships/image" Target="../media/image25.png"/><Relationship Id="rId10" Type="http://schemas.openxmlformats.org/officeDocument/2006/relationships/image" Target="../media/image4.svg"/><Relationship Id="rId4" Type="http://schemas.openxmlformats.org/officeDocument/2006/relationships/image" Target="../media/image24.sv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A60F1"/>
        </a:solidFill>
        <a:effectLst/>
      </p:bgPr>
    </p:bg>
    <p:spTree>
      <p:nvGrpSpPr>
        <p:cNvPr id="1" name=""/>
        <p:cNvGrpSpPr/>
        <p:nvPr/>
      </p:nvGrpSpPr>
      <p:grpSpPr>
        <a:xfrm>
          <a:off x="0" y="0"/>
          <a:ext cx="0" cy="0"/>
          <a:chOff x="0" y="0"/>
          <a:chExt cx="0" cy="0"/>
        </a:xfrm>
      </p:grpSpPr>
      <p:sp>
        <p:nvSpPr>
          <p:cNvPr id="2" name="Freeform 2"/>
          <p:cNvSpPr/>
          <p:nvPr/>
        </p:nvSpPr>
        <p:spPr>
          <a:xfrm>
            <a:off x="883416" y="2443843"/>
            <a:ext cx="1322309" cy="867916"/>
          </a:xfrm>
          <a:custGeom>
            <a:avLst/>
            <a:gdLst/>
            <a:ahLst/>
            <a:cxnLst/>
            <a:rect l="l" t="t" r="r" b="b"/>
            <a:pathLst>
              <a:path w="1322309" h="867916">
                <a:moveTo>
                  <a:pt x="0" y="0"/>
                </a:moveTo>
                <a:lnTo>
                  <a:pt x="1322310" y="0"/>
                </a:lnTo>
                <a:lnTo>
                  <a:pt x="1322310" y="867916"/>
                </a:lnTo>
                <a:lnTo>
                  <a:pt x="0" y="867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83416" y="1028700"/>
            <a:ext cx="1322309" cy="867916"/>
          </a:xfrm>
          <a:custGeom>
            <a:avLst/>
            <a:gdLst/>
            <a:ahLst/>
            <a:cxnLst/>
            <a:rect l="l" t="t" r="r" b="b"/>
            <a:pathLst>
              <a:path w="1322309" h="867916">
                <a:moveTo>
                  <a:pt x="0" y="0"/>
                </a:moveTo>
                <a:lnTo>
                  <a:pt x="1322310" y="0"/>
                </a:lnTo>
                <a:lnTo>
                  <a:pt x="1322310" y="867916"/>
                </a:lnTo>
                <a:lnTo>
                  <a:pt x="0" y="867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83416" y="3833036"/>
            <a:ext cx="1322309" cy="867916"/>
          </a:xfrm>
          <a:custGeom>
            <a:avLst/>
            <a:gdLst/>
            <a:ahLst/>
            <a:cxnLst/>
            <a:rect l="l" t="t" r="r" b="b"/>
            <a:pathLst>
              <a:path w="1322309" h="867916">
                <a:moveTo>
                  <a:pt x="0" y="0"/>
                </a:moveTo>
                <a:lnTo>
                  <a:pt x="1322310" y="0"/>
                </a:lnTo>
                <a:lnTo>
                  <a:pt x="1322310" y="867916"/>
                </a:lnTo>
                <a:lnTo>
                  <a:pt x="0" y="867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6609116" y="8608116"/>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028700" y="8638166"/>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362813" y="1108229"/>
            <a:ext cx="11562374" cy="1408507"/>
          </a:xfrm>
          <a:custGeom>
            <a:avLst/>
            <a:gdLst/>
            <a:ahLst/>
            <a:cxnLst/>
            <a:rect l="l" t="t" r="r" b="b"/>
            <a:pathLst>
              <a:path w="11562374" h="1408507">
                <a:moveTo>
                  <a:pt x="0" y="0"/>
                </a:moveTo>
                <a:lnTo>
                  <a:pt x="11562374" y="0"/>
                </a:lnTo>
                <a:lnTo>
                  <a:pt x="11562374" y="1408508"/>
                </a:lnTo>
                <a:lnTo>
                  <a:pt x="0" y="14085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rot="-10800000">
            <a:off x="3362813" y="2755163"/>
            <a:ext cx="11496472" cy="6208095"/>
          </a:xfrm>
          <a:custGeom>
            <a:avLst/>
            <a:gdLst/>
            <a:ahLst/>
            <a:cxnLst/>
            <a:rect l="l" t="t" r="r" b="b"/>
            <a:pathLst>
              <a:path w="11496472" h="6208095">
                <a:moveTo>
                  <a:pt x="0" y="0"/>
                </a:moveTo>
                <a:lnTo>
                  <a:pt x="11496472" y="0"/>
                </a:lnTo>
                <a:lnTo>
                  <a:pt x="11496472" y="6208095"/>
                </a:lnTo>
                <a:lnTo>
                  <a:pt x="0" y="62080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TextBox 9"/>
          <p:cNvSpPr txBox="1"/>
          <p:nvPr/>
        </p:nvSpPr>
        <p:spPr>
          <a:xfrm>
            <a:off x="4608117" y="4505119"/>
            <a:ext cx="9071766" cy="3303270"/>
          </a:xfrm>
          <a:prstGeom prst="rect">
            <a:avLst/>
          </a:prstGeom>
        </p:spPr>
        <p:txBody>
          <a:bodyPr lIns="0" tIns="0" rIns="0" bIns="0" rtlCol="0" anchor="t">
            <a:spAutoFit/>
          </a:bodyPr>
          <a:lstStyle/>
          <a:p>
            <a:pPr algn="ctr">
              <a:lnSpc>
                <a:spcPts val="12675"/>
              </a:lnSpc>
            </a:pPr>
            <a:r>
              <a:rPr lang="en-US" sz="12675">
                <a:solidFill>
                  <a:srgbClr val="000000"/>
                </a:solidFill>
                <a:latin typeface="Josefin Sans Semi-Bold"/>
              </a:rPr>
              <a:t>Cloud Computing</a:t>
            </a:r>
          </a:p>
        </p:txBody>
      </p:sp>
      <p:sp>
        <p:nvSpPr>
          <p:cNvPr id="10" name="TextBox 10"/>
          <p:cNvSpPr txBox="1"/>
          <p:nvPr/>
        </p:nvSpPr>
        <p:spPr>
          <a:xfrm>
            <a:off x="4136211" y="1467043"/>
            <a:ext cx="9071766" cy="614680"/>
          </a:xfrm>
          <a:prstGeom prst="rect">
            <a:avLst/>
          </a:prstGeom>
        </p:spPr>
        <p:txBody>
          <a:bodyPr lIns="0" tIns="0" rIns="0" bIns="0" rtlCol="0" anchor="t">
            <a:spAutoFit/>
          </a:bodyPr>
          <a:lstStyle/>
          <a:p>
            <a:pPr algn="ctr">
              <a:lnSpc>
                <a:spcPts val="4970"/>
              </a:lnSpc>
            </a:pPr>
            <a:r>
              <a:rPr lang="en-US" sz="3550">
                <a:solidFill>
                  <a:srgbClr val="000000"/>
                </a:solidFill>
                <a:latin typeface="Josefin Sans"/>
              </a:rPr>
              <a:t>21GIT</a:t>
            </a:r>
          </a:p>
        </p:txBody>
      </p:sp>
      <p:sp>
        <p:nvSpPr>
          <p:cNvPr id="11" name="Freeform 11"/>
          <p:cNvSpPr/>
          <p:nvPr/>
        </p:nvSpPr>
        <p:spPr>
          <a:xfrm rot="5400000">
            <a:off x="13416130" y="4374072"/>
            <a:ext cx="7036156" cy="345411"/>
          </a:xfrm>
          <a:custGeom>
            <a:avLst/>
            <a:gdLst/>
            <a:ahLst/>
            <a:cxnLst/>
            <a:rect l="l" t="t" r="r" b="b"/>
            <a:pathLst>
              <a:path w="7036156" h="345411">
                <a:moveTo>
                  <a:pt x="0" y="0"/>
                </a:moveTo>
                <a:lnTo>
                  <a:pt x="7036156" y="0"/>
                </a:lnTo>
                <a:lnTo>
                  <a:pt x="7036156" y="345412"/>
                </a:lnTo>
                <a:lnTo>
                  <a:pt x="0" y="3454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9E30"/>
        </a:solidFill>
        <a:effectLst/>
      </p:bgPr>
    </p:bg>
    <p:spTree>
      <p:nvGrpSpPr>
        <p:cNvPr id="1" name=""/>
        <p:cNvGrpSpPr/>
        <p:nvPr/>
      </p:nvGrpSpPr>
      <p:grpSpPr>
        <a:xfrm>
          <a:off x="0" y="0"/>
          <a:ext cx="0" cy="0"/>
          <a:chOff x="0" y="0"/>
          <a:chExt cx="0" cy="0"/>
        </a:xfrm>
      </p:grpSpPr>
      <p:sp>
        <p:nvSpPr>
          <p:cNvPr id="2" name="TextBox 2"/>
          <p:cNvSpPr txBox="1"/>
          <p:nvPr/>
        </p:nvSpPr>
        <p:spPr>
          <a:xfrm>
            <a:off x="4578502" y="116198"/>
            <a:ext cx="8605466" cy="1162050"/>
          </a:xfrm>
          <a:prstGeom prst="rect">
            <a:avLst/>
          </a:prstGeom>
        </p:spPr>
        <p:txBody>
          <a:bodyPr lIns="0" tIns="0" rIns="0" bIns="0" rtlCol="0" anchor="t">
            <a:spAutoFit/>
          </a:bodyPr>
          <a:lstStyle/>
          <a:p>
            <a:pPr algn="ctr">
              <a:lnSpc>
                <a:spcPts val="9085"/>
              </a:lnSpc>
            </a:pPr>
            <a:r>
              <a:rPr lang="en-US" sz="7571">
                <a:solidFill>
                  <a:srgbClr val="000000"/>
                </a:solidFill>
                <a:latin typeface="Josefin Sans Bold"/>
              </a:rPr>
              <a:t>Public Cloud</a:t>
            </a:r>
          </a:p>
        </p:txBody>
      </p:sp>
      <p:grpSp>
        <p:nvGrpSpPr>
          <p:cNvPr id="3" name="Group 3"/>
          <p:cNvGrpSpPr/>
          <p:nvPr/>
        </p:nvGrpSpPr>
        <p:grpSpPr>
          <a:xfrm>
            <a:off x="402035" y="1513419"/>
            <a:ext cx="7743806" cy="7401406"/>
            <a:chOff x="0" y="0"/>
            <a:chExt cx="2315511" cy="2213129"/>
          </a:xfrm>
        </p:grpSpPr>
        <p:sp>
          <p:nvSpPr>
            <p:cNvPr id="4" name="Freeform 4"/>
            <p:cNvSpPr/>
            <p:nvPr/>
          </p:nvSpPr>
          <p:spPr>
            <a:xfrm>
              <a:off x="0" y="0"/>
              <a:ext cx="2315511" cy="2213129"/>
            </a:xfrm>
            <a:custGeom>
              <a:avLst/>
              <a:gdLst/>
              <a:ahLst/>
              <a:cxnLst/>
              <a:rect l="l" t="t" r="r" b="b"/>
              <a:pathLst>
                <a:path w="2315511" h="2213129">
                  <a:moveTo>
                    <a:pt x="2191051" y="2213129"/>
                  </a:moveTo>
                  <a:lnTo>
                    <a:pt x="124460" y="2213129"/>
                  </a:lnTo>
                  <a:cubicBezTo>
                    <a:pt x="55880" y="2213129"/>
                    <a:pt x="0" y="2157249"/>
                    <a:pt x="0" y="2088669"/>
                  </a:cubicBezTo>
                  <a:lnTo>
                    <a:pt x="0" y="124460"/>
                  </a:lnTo>
                  <a:cubicBezTo>
                    <a:pt x="0" y="55880"/>
                    <a:pt x="55880" y="0"/>
                    <a:pt x="124460" y="0"/>
                  </a:cubicBezTo>
                  <a:lnTo>
                    <a:pt x="2191051" y="0"/>
                  </a:lnTo>
                  <a:cubicBezTo>
                    <a:pt x="2259631" y="0"/>
                    <a:pt x="2315511" y="55880"/>
                    <a:pt x="2315511" y="124460"/>
                  </a:cubicBezTo>
                  <a:lnTo>
                    <a:pt x="2315511" y="2088669"/>
                  </a:lnTo>
                  <a:cubicBezTo>
                    <a:pt x="2315511" y="2157249"/>
                    <a:pt x="2259631" y="2213129"/>
                    <a:pt x="2191051" y="2213129"/>
                  </a:cubicBezTo>
                  <a:close/>
                </a:path>
              </a:pathLst>
            </a:custGeom>
            <a:solidFill>
              <a:srgbClr val="FFFFFF"/>
            </a:solidFill>
          </p:spPr>
          <p:txBody>
            <a:bodyPr/>
            <a:lstStyle/>
            <a:p>
              <a:endParaRPr lang="en-US"/>
            </a:p>
          </p:txBody>
        </p:sp>
      </p:grpSp>
      <p:sp>
        <p:nvSpPr>
          <p:cNvPr id="5" name="Freeform 5"/>
          <p:cNvSpPr/>
          <p:nvPr/>
        </p:nvSpPr>
        <p:spPr>
          <a:xfrm>
            <a:off x="8410226" y="2120662"/>
            <a:ext cx="9547482" cy="6099780"/>
          </a:xfrm>
          <a:custGeom>
            <a:avLst/>
            <a:gdLst/>
            <a:ahLst/>
            <a:cxnLst/>
            <a:rect l="l" t="t" r="r" b="b"/>
            <a:pathLst>
              <a:path w="9547482" h="6099780">
                <a:moveTo>
                  <a:pt x="0" y="0"/>
                </a:moveTo>
                <a:lnTo>
                  <a:pt x="9547482" y="0"/>
                </a:lnTo>
                <a:lnTo>
                  <a:pt x="9547482" y="6099780"/>
                </a:lnTo>
                <a:lnTo>
                  <a:pt x="0" y="609978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623369" y="2522938"/>
            <a:ext cx="7181590" cy="6704343"/>
          </a:xfrm>
          <a:prstGeom prst="rect">
            <a:avLst/>
          </a:prstGeom>
        </p:spPr>
        <p:txBody>
          <a:bodyPr lIns="0" tIns="0" rIns="0" bIns="0" rtlCol="0" anchor="t">
            <a:spAutoFit/>
          </a:bodyPr>
          <a:lstStyle/>
          <a:p>
            <a:pPr marL="967124" lvl="1" indent="-483562">
              <a:lnSpc>
                <a:spcPts val="7659"/>
              </a:lnSpc>
              <a:buFont typeface="Arial"/>
              <a:buChar char="•"/>
            </a:pPr>
            <a:r>
              <a:rPr lang="en-US" sz="4479">
                <a:solidFill>
                  <a:srgbClr val="000000"/>
                </a:solidFill>
                <a:latin typeface="Josefin Sans"/>
              </a:rPr>
              <a:t>Accessible to a wide range of users</a:t>
            </a:r>
          </a:p>
          <a:p>
            <a:pPr marL="967124" lvl="1" indent="-483562">
              <a:lnSpc>
                <a:spcPts val="7659"/>
              </a:lnSpc>
              <a:buFont typeface="Arial"/>
              <a:buChar char="•"/>
            </a:pPr>
            <a:r>
              <a:rPr lang="en-US" sz="4479">
                <a:solidFill>
                  <a:srgbClr val="000000"/>
                </a:solidFill>
                <a:latin typeface="Josefin Sans"/>
              </a:rPr>
              <a:t>Resources are shared between all users</a:t>
            </a:r>
          </a:p>
          <a:p>
            <a:pPr marL="967124" lvl="1" indent="-483562">
              <a:lnSpc>
                <a:spcPts val="7659"/>
              </a:lnSpc>
              <a:buFont typeface="Arial"/>
              <a:buChar char="•"/>
            </a:pPr>
            <a:r>
              <a:rPr lang="en-US" sz="4479">
                <a:solidFill>
                  <a:srgbClr val="000000"/>
                </a:solidFill>
                <a:latin typeface="Josefin Sans"/>
              </a:rPr>
              <a:t>Usually hosted by third-party providers</a:t>
            </a:r>
          </a:p>
          <a:p>
            <a:pPr>
              <a:lnSpc>
                <a:spcPts val="7659"/>
              </a:lnSpc>
            </a:pPr>
            <a:endParaRPr lang="en-US" sz="4479">
              <a:solidFill>
                <a:srgbClr val="000000"/>
              </a:solidFill>
              <a:latin typeface="Josefin Sans"/>
            </a:endParaRPr>
          </a:p>
        </p:txBody>
      </p:sp>
      <p:sp>
        <p:nvSpPr>
          <p:cNvPr id="7" name="TextBox 7"/>
          <p:cNvSpPr txBox="1"/>
          <p:nvPr/>
        </p:nvSpPr>
        <p:spPr>
          <a:xfrm>
            <a:off x="1104071" y="1662089"/>
            <a:ext cx="4796311" cy="850472"/>
          </a:xfrm>
          <a:prstGeom prst="rect">
            <a:avLst/>
          </a:prstGeom>
        </p:spPr>
        <p:txBody>
          <a:bodyPr lIns="0" tIns="0" rIns="0" bIns="0" rtlCol="0" anchor="t">
            <a:spAutoFit/>
          </a:bodyPr>
          <a:lstStyle/>
          <a:p>
            <a:pPr>
              <a:lnSpc>
                <a:spcPts val="6742"/>
              </a:lnSpc>
              <a:spcBef>
                <a:spcPct val="0"/>
              </a:spcBef>
            </a:pPr>
            <a:r>
              <a:rPr lang="en-US" sz="5186">
                <a:solidFill>
                  <a:srgbClr val="000000"/>
                </a:solidFill>
                <a:latin typeface="Josefin Sans Bold"/>
              </a:rPr>
              <a:t>Defination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A60F1"/>
        </a:solidFill>
        <a:effectLst/>
      </p:bgPr>
    </p:bg>
    <p:spTree>
      <p:nvGrpSpPr>
        <p:cNvPr id="1" name=""/>
        <p:cNvGrpSpPr/>
        <p:nvPr/>
      </p:nvGrpSpPr>
      <p:grpSpPr>
        <a:xfrm>
          <a:off x="0" y="0"/>
          <a:ext cx="0" cy="0"/>
          <a:chOff x="0" y="0"/>
          <a:chExt cx="0" cy="0"/>
        </a:xfrm>
      </p:grpSpPr>
      <p:grpSp>
        <p:nvGrpSpPr>
          <p:cNvPr id="2" name="Group 2"/>
          <p:cNvGrpSpPr/>
          <p:nvPr/>
        </p:nvGrpSpPr>
        <p:grpSpPr>
          <a:xfrm>
            <a:off x="3193654" y="283554"/>
            <a:ext cx="11101522" cy="2540806"/>
            <a:chOff x="0" y="0"/>
            <a:chExt cx="14802029" cy="3387741"/>
          </a:xfrm>
        </p:grpSpPr>
        <p:grpSp>
          <p:nvGrpSpPr>
            <p:cNvPr id="3" name="Group 3"/>
            <p:cNvGrpSpPr/>
            <p:nvPr/>
          </p:nvGrpSpPr>
          <p:grpSpPr>
            <a:xfrm>
              <a:off x="0" y="0"/>
              <a:ext cx="14802029" cy="3387741"/>
              <a:chOff x="0" y="0"/>
              <a:chExt cx="6135290" cy="1404184"/>
            </a:xfrm>
          </p:grpSpPr>
          <p:sp>
            <p:nvSpPr>
              <p:cNvPr id="4" name="Freeform 4"/>
              <p:cNvSpPr/>
              <p:nvPr/>
            </p:nvSpPr>
            <p:spPr>
              <a:xfrm>
                <a:off x="0" y="0"/>
                <a:ext cx="6135290" cy="1404184"/>
              </a:xfrm>
              <a:custGeom>
                <a:avLst/>
                <a:gdLst/>
                <a:ahLst/>
                <a:cxnLst/>
                <a:rect l="l" t="t" r="r" b="b"/>
                <a:pathLst>
                  <a:path w="6135290" h="1404184">
                    <a:moveTo>
                      <a:pt x="6010830" y="1404184"/>
                    </a:moveTo>
                    <a:lnTo>
                      <a:pt x="124460" y="1404184"/>
                    </a:lnTo>
                    <a:cubicBezTo>
                      <a:pt x="55880" y="1404184"/>
                      <a:pt x="0" y="1348304"/>
                      <a:pt x="0" y="1279724"/>
                    </a:cubicBezTo>
                    <a:lnTo>
                      <a:pt x="0" y="124460"/>
                    </a:lnTo>
                    <a:cubicBezTo>
                      <a:pt x="0" y="55880"/>
                      <a:pt x="55880" y="0"/>
                      <a:pt x="124460" y="0"/>
                    </a:cubicBezTo>
                    <a:lnTo>
                      <a:pt x="6010830" y="0"/>
                    </a:lnTo>
                    <a:cubicBezTo>
                      <a:pt x="6079410" y="0"/>
                      <a:pt x="6135290" y="55880"/>
                      <a:pt x="6135290" y="124460"/>
                    </a:cubicBezTo>
                    <a:lnTo>
                      <a:pt x="6135290" y="1279724"/>
                    </a:lnTo>
                    <a:cubicBezTo>
                      <a:pt x="6135290" y="1348304"/>
                      <a:pt x="6079410" y="1404184"/>
                      <a:pt x="6010830" y="1404184"/>
                    </a:cubicBezTo>
                    <a:close/>
                  </a:path>
                </a:pathLst>
              </a:custGeom>
              <a:solidFill>
                <a:srgbClr val="FFFFFF"/>
              </a:solidFill>
            </p:spPr>
            <p:txBody>
              <a:bodyPr/>
              <a:lstStyle/>
              <a:p>
                <a:endParaRPr lang="en-US"/>
              </a:p>
            </p:txBody>
          </p:sp>
        </p:grpSp>
        <p:sp>
          <p:nvSpPr>
            <p:cNvPr id="5" name="TextBox 5"/>
            <p:cNvSpPr txBox="1"/>
            <p:nvPr/>
          </p:nvSpPr>
          <p:spPr>
            <a:xfrm>
              <a:off x="1455859" y="560913"/>
              <a:ext cx="11890311" cy="1603347"/>
            </a:xfrm>
            <a:prstGeom prst="rect">
              <a:avLst/>
            </a:prstGeom>
          </p:spPr>
          <p:txBody>
            <a:bodyPr lIns="0" tIns="0" rIns="0" bIns="0" rtlCol="0" anchor="t">
              <a:spAutoFit/>
            </a:bodyPr>
            <a:lstStyle/>
            <a:p>
              <a:pPr algn="ctr">
                <a:lnSpc>
                  <a:spcPts val="9414"/>
                </a:lnSpc>
              </a:pPr>
              <a:r>
                <a:rPr lang="en-US" sz="7845">
                  <a:solidFill>
                    <a:srgbClr val="000000"/>
                  </a:solidFill>
                  <a:latin typeface="Josefin Sans Bold"/>
                </a:rPr>
                <a:t>Public Cloud</a:t>
              </a:r>
            </a:p>
          </p:txBody>
        </p:sp>
      </p:grpSp>
      <p:grpSp>
        <p:nvGrpSpPr>
          <p:cNvPr id="6" name="Group 6"/>
          <p:cNvGrpSpPr/>
          <p:nvPr/>
        </p:nvGrpSpPr>
        <p:grpSpPr>
          <a:xfrm>
            <a:off x="1267841" y="3676245"/>
            <a:ext cx="15752317" cy="5870476"/>
            <a:chOff x="0" y="0"/>
            <a:chExt cx="4885621" cy="1820743"/>
          </a:xfrm>
        </p:grpSpPr>
        <p:sp>
          <p:nvSpPr>
            <p:cNvPr id="7" name="Freeform 7"/>
            <p:cNvSpPr/>
            <p:nvPr/>
          </p:nvSpPr>
          <p:spPr>
            <a:xfrm>
              <a:off x="0" y="0"/>
              <a:ext cx="4885621" cy="1820743"/>
            </a:xfrm>
            <a:custGeom>
              <a:avLst/>
              <a:gdLst/>
              <a:ahLst/>
              <a:cxnLst/>
              <a:rect l="l" t="t" r="r" b="b"/>
              <a:pathLst>
                <a:path w="4885621" h="1820743">
                  <a:moveTo>
                    <a:pt x="4761161" y="1820743"/>
                  </a:moveTo>
                  <a:lnTo>
                    <a:pt x="124460" y="1820743"/>
                  </a:lnTo>
                  <a:cubicBezTo>
                    <a:pt x="55880" y="1820743"/>
                    <a:pt x="0" y="1764863"/>
                    <a:pt x="0" y="1696283"/>
                  </a:cubicBezTo>
                  <a:lnTo>
                    <a:pt x="0" y="124460"/>
                  </a:lnTo>
                  <a:cubicBezTo>
                    <a:pt x="0" y="55880"/>
                    <a:pt x="55880" y="0"/>
                    <a:pt x="124460" y="0"/>
                  </a:cubicBezTo>
                  <a:lnTo>
                    <a:pt x="4761161" y="0"/>
                  </a:lnTo>
                  <a:cubicBezTo>
                    <a:pt x="4829741" y="0"/>
                    <a:pt x="4885621" y="55880"/>
                    <a:pt x="4885621" y="124460"/>
                  </a:cubicBezTo>
                  <a:lnTo>
                    <a:pt x="4885621" y="1696283"/>
                  </a:lnTo>
                  <a:cubicBezTo>
                    <a:pt x="4885621" y="1764863"/>
                    <a:pt x="4829741" y="1820743"/>
                    <a:pt x="4761161" y="1820743"/>
                  </a:cubicBezTo>
                  <a:close/>
                </a:path>
              </a:pathLst>
            </a:custGeom>
            <a:solidFill>
              <a:srgbClr val="FFFFFF"/>
            </a:solidFill>
          </p:spPr>
          <p:txBody>
            <a:bodyPr/>
            <a:lstStyle/>
            <a:p>
              <a:endParaRPr lang="en-US"/>
            </a:p>
          </p:txBody>
        </p:sp>
      </p:grpSp>
      <p:sp>
        <p:nvSpPr>
          <p:cNvPr id="8" name="TextBox 8"/>
          <p:cNvSpPr txBox="1"/>
          <p:nvPr/>
        </p:nvSpPr>
        <p:spPr>
          <a:xfrm>
            <a:off x="2190187" y="5219298"/>
            <a:ext cx="13108458" cy="3102106"/>
          </a:xfrm>
          <a:prstGeom prst="rect">
            <a:avLst/>
          </a:prstGeom>
        </p:spPr>
        <p:txBody>
          <a:bodyPr lIns="0" tIns="0" rIns="0" bIns="0" rtlCol="0" anchor="t">
            <a:spAutoFit/>
          </a:bodyPr>
          <a:lstStyle/>
          <a:p>
            <a:pPr marL="1057898" lvl="1" indent="-528949">
              <a:lnSpc>
                <a:spcPts val="8378"/>
              </a:lnSpc>
              <a:buFont typeface="Arial"/>
              <a:buChar char="•"/>
            </a:pPr>
            <a:r>
              <a:rPr lang="en-US" sz="4899">
                <a:solidFill>
                  <a:srgbClr val="000000"/>
                </a:solidFill>
                <a:latin typeface="Josefin Sans"/>
              </a:rPr>
              <a:t>Scalability</a:t>
            </a:r>
          </a:p>
          <a:p>
            <a:pPr marL="1057898" lvl="1" indent="-528949">
              <a:lnSpc>
                <a:spcPts val="8378"/>
              </a:lnSpc>
              <a:buFont typeface="Arial"/>
              <a:buChar char="•"/>
            </a:pPr>
            <a:r>
              <a:rPr lang="en-US" sz="4899">
                <a:solidFill>
                  <a:srgbClr val="000000"/>
                </a:solidFill>
                <a:latin typeface="Josefin Sans"/>
              </a:rPr>
              <a:t>Cost-Efficiency</a:t>
            </a:r>
          </a:p>
          <a:p>
            <a:pPr marL="1057898" lvl="1" indent="-528949">
              <a:lnSpc>
                <a:spcPts val="8378"/>
              </a:lnSpc>
              <a:buFont typeface="Arial"/>
              <a:buChar char="•"/>
            </a:pPr>
            <a:r>
              <a:rPr lang="en-US" sz="4899">
                <a:solidFill>
                  <a:srgbClr val="000000"/>
                </a:solidFill>
                <a:latin typeface="Josefin Sans"/>
              </a:rPr>
              <a:t>Development and Testing</a:t>
            </a:r>
          </a:p>
        </p:txBody>
      </p:sp>
      <p:sp>
        <p:nvSpPr>
          <p:cNvPr id="9" name="TextBox 9"/>
          <p:cNvSpPr txBox="1"/>
          <p:nvPr/>
        </p:nvSpPr>
        <p:spPr>
          <a:xfrm>
            <a:off x="1990104" y="4106183"/>
            <a:ext cx="4624071" cy="812800"/>
          </a:xfrm>
          <a:prstGeom prst="rect">
            <a:avLst/>
          </a:prstGeom>
        </p:spPr>
        <p:txBody>
          <a:bodyPr lIns="0" tIns="0" rIns="0" bIns="0" rtlCol="0" anchor="t">
            <a:spAutoFit/>
          </a:bodyPr>
          <a:lstStyle/>
          <a:p>
            <a:pPr>
              <a:lnSpc>
                <a:spcPts val="6500"/>
              </a:lnSpc>
              <a:spcBef>
                <a:spcPct val="0"/>
              </a:spcBef>
            </a:pPr>
            <a:r>
              <a:rPr lang="en-US" sz="5000">
                <a:solidFill>
                  <a:srgbClr val="000000"/>
                </a:solidFill>
                <a:latin typeface="Josefin Sans Bold"/>
              </a:rPr>
              <a:t>Application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3C4A5"/>
        </a:solidFill>
        <a:effectLst/>
      </p:bgPr>
    </p:bg>
    <p:spTree>
      <p:nvGrpSpPr>
        <p:cNvPr id="1" name=""/>
        <p:cNvGrpSpPr/>
        <p:nvPr/>
      </p:nvGrpSpPr>
      <p:grpSpPr>
        <a:xfrm>
          <a:off x="0" y="0"/>
          <a:ext cx="0" cy="0"/>
          <a:chOff x="0" y="0"/>
          <a:chExt cx="0" cy="0"/>
        </a:xfrm>
      </p:grpSpPr>
      <p:grpSp>
        <p:nvGrpSpPr>
          <p:cNvPr id="2" name="Group 2"/>
          <p:cNvGrpSpPr/>
          <p:nvPr/>
        </p:nvGrpSpPr>
        <p:grpSpPr>
          <a:xfrm>
            <a:off x="185719" y="1856894"/>
            <a:ext cx="6734332" cy="7401406"/>
            <a:chOff x="0" y="0"/>
            <a:chExt cx="2013664" cy="2213129"/>
          </a:xfrm>
        </p:grpSpPr>
        <p:sp>
          <p:nvSpPr>
            <p:cNvPr id="3" name="Freeform 3"/>
            <p:cNvSpPr/>
            <p:nvPr/>
          </p:nvSpPr>
          <p:spPr>
            <a:xfrm>
              <a:off x="0" y="0"/>
              <a:ext cx="2013664" cy="2213129"/>
            </a:xfrm>
            <a:custGeom>
              <a:avLst/>
              <a:gdLst/>
              <a:ahLst/>
              <a:cxnLst/>
              <a:rect l="l" t="t" r="r" b="b"/>
              <a:pathLst>
                <a:path w="2013664" h="2213129">
                  <a:moveTo>
                    <a:pt x="1889204" y="2213129"/>
                  </a:moveTo>
                  <a:lnTo>
                    <a:pt x="124460" y="2213129"/>
                  </a:lnTo>
                  <a:cubicBezTo>
                    <a:pt x="55880" y="2213129"/>
                    <a:pt x="0" y="2157249"/>
                    <a:pt x="0" y="2088669"/>
                  </a:cubicBezTo>
                  <a:lnTo>
                    <a:pt x="0" y="124460"/>
                  </a:lnTo>
                  <a:cubicBezTo>
                    <a:pt x="0" y="55880"/>
                    <a:pt x="55880" y="0"/>
                    <a:pt x="124460" y="0"/>
                  </a:cubicBezTo>
                  <a:lnTo>
                    <a:pt x="1889204" y="0"/>
                  </a:lnTo>
                  <a:cubicBezTo>
                    <a:pt x="1957784" y="0"/>
                    <a:pt x="2013664" y="55880"/>
                    <a:pt x="2013664" y="124460"/>
                  </a:cubicBezTo>
                  <a:lnTo>
                    <a:pt x="2013664" y="2088669"/>
                  </a:lnTo>
                  <a:cubicBezTo>
                    <a:pt x="2013664" y="2157249"/>
                    <a:pt x="1957784" y="2213129"/>
                    <a:pt x="1889204" y="2213129"/>
                  </a:cubicBezTo>
                  <a:close/>
                </a:path>
              </a:pathLst>
            </a:custGeom>
            <a:solidFill>
              <a:srgbClr val="FFFFFF"/>
            </a:solidFill>
          </p:spPr>
          <p:txBody>
            <a:bodyPr/>
            <a:lstStyle/>
            <a:p>
              <a:endParaRPr lang="en-US"/>
            </a:p>
          </p:txBody>
        </p:sp>
      </p:grpSp>
      <p:sp>
        <p:nvSpPr>
          <p:cNvPr id="4" name="Freeform 4"/>
          <p:cNvSpPr/>
          <p:nvPr/>
        </p:nvSpPr>
        <p:spPr>
          <a:xfrm>
            <a:off x="7059909" y="2275540"/>
            <a:ext cx="11228091" cy="6564115"/>
          </a:xfrm>
          <a:custGeom>
            <a:avLst/>
            <a:gdLst/>
            <a:ahLst/>
            <a:cxnLst/>
            <a:rect l="l" t="t" r="r" b="b"/>
            <a:pathLst>
              <a:path w="11228091" h="6564115">
                <a:moveTo>
                  <a:pt x="0" y="0"/>
                </a:moveTo>
                <a:lnTo>
                  <a:pt x="11228091" y="0"/>
                </a:lnTo>
                <a:lnTo>
                  <a:pt x="11228091" y="6564114"/>
                </a:lnTo>
                <a:lnTo>
                  <a:pt x="0" y="6564114"/>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4578502" y="116198"/>
            <a:ext cx="8605466" cy="1162050"/>
          </a:xfrm>
          <a:prstGeom prst="rect">
            <a:avLst/>
          </a:prstGeom>
        </p:spPr>
        <p:txBody>
          <a:bodyPr lIns="0" tIns="0" rIns="0" bIns="0" rtlCol="0" anchor="t">
            <a:spAutoFit/>
          </a:bodyPr>
          <a:lstStyle/>
          <a:p>
            <a:pPr algn="ctr">
              <a:lnSpc>
                <a:spcPts val="9085"/>
              </a:lnSpc>
            </a:pPr>
            <a:r>
              <a:rPr lang="en-US" sz="7571">
                <a:solidFill>
                  <a:srgbClr val="000000"/>
                </a:solidFill>
                <a:latin typeface="Josefin Sans Bold"/>
              </a:rPr>
              <a:t>Private Cloud</a:t>
            </a:r>
          </a:p>
        </p:txBody>
      </p:sp>
      <p:sp>
        <p:nvSpPr>
          <p:cNvPr id="6" name="TextBox 6"/>
          <p:cNvSpPr txBox="1"/>
          <p:nvPr/>
        </p:nvSpPr>
        <p:spPr>
          <a:xfrm>
            <a:off x="-208744" y="2857333"/>
            <a:ext cx="6797029" cy="8227456"/>
          </a:xfrm>
          <a:prstGeom prst="rect">
            <a:avLst/>
          </a:prstGeom>
        </p:spPr>
        <p:txBody>
          <a:bodyPr lIns="0" tIns="0" rIns="0" bIns="0" rtlCol="0" anchor="t">
            <a:spAutoFit/>
          </a:bodyPr>
          <a:lstStyle/>
          <a:p>
            <a:pPr marL="967125" lvl="1" indent="-483562">
              <a:lnSpc>
                <a:spcPts val="8242"/>
              </a:lnSpc>
              <a:buFont typeface="Arial"/>
              <a:buChar char="•"/>
            </a:pPr>
            <a:r>
              <a:rPr lang="en-US" sz="4479">
                <a:solidFill>
                  <a:srgbClr val="000000"/>
                </a:solidFill>
                <a:latin typeface="Josefin Sans"/>
              </a:rPr>
              <a:t>Dedicated to a single organization</a:t>
            </a:r>
          </a:p>
          <a:p>
            <a:pPr marL="967125" lvl="1" indent="-483562">
              <a:lnSpc>
                <a:spcPts val="8242"/>
              </a:lnSpc>
              <a:buFont typeface="Arial"/>
              <a:buChar char="•"/>
            </a:pPr>
            <a:r>
              <a:rPr lang="en-US" sz="4479">
                <a:solidFill>
                  <a:srgbClr val="000000"/>
                </a:solidFill>
                <a:latin typeface="Josefin Sans"/>
              </a:rPr>
              <a:t>Don’t share the hardware</a:t>
            </a:r>
          </a:p>
          <a:p>
            <a:pPr marL="967125" lvl="1" indent="-483562">
              <a:lnSpc>
                <a:spcPts val="8242"/>
              </a:lnSpc>
              <a:buFont typeface="Arial"/>
              <a:buChar char="•"/>
            </a:pPr>
            <a:r>
              <a:rPr lang="en-US" sz="4479">
                <a:solidFill>
                  <a:srgbClr val="000000"/>
                </a:solidFill>
                <a:latin typeface="Josefin Sans"/>
              </a:rPr>
              <a:t>Greater control and privacy.</a:t>
            </a:r>
          </a:p>
          <a:p>
            <a:pPr>
              <a:lnSpc>
                <a:spcPts val="8242"/>
              </a:lnSpc>
            </a:pPr>
            <a:endParaRPr lang="en-US" sz="4479">
              <a:solidFill>
                <a:srgbClr val="000000"/>
              </a:solidFill>
              <a:latin typeface="Josefin Sans"/>
            </a:endParaRPr>
          </a:p>
          <a:p>
            <a:pPr>
              <a:lnSpc>
                <a:spcPts val="8242"/>
              </a:lnSpc>
            </a:pPr>
            <a:endParaRPr lang="en-US" sz="4479">
              <a:solidFill>
                <a:srgbClr val="000000"/>
              </a:solidFill>
              <a:latin typeface="Josefin Sans"/>
            </a:endParaRPr>
          </a:p>
        </p:txBody>
      </p:sp>
      <p:sp>
        <p:nvSpPr>
          <p:cNvPr id="7" name="TextBox 7"/>
          <p:cNvSpPr txBox="1"/>
          <p:nvPr/>
        </p:nvSpPr>
        <p:spPr>
          <a:xfrm>
            <a:off x="1022851" y="2005564"/>
            <a:ext cx="4796311" cy="850472"/>
          </a:xfrm>
          <a:prstGeom prst="rect">
            <a:avLst/>
          </a:prstGeom>
        </p:spPr>
        <p:txBody>
          <a:bodyPr lIns="0" tIns="0" rIns="0" bIns="0" rtlCol="0" anchor="t">
            <a:spAutoFit/>
          </a:bodyPr>
          <a:lstStyle/>
          <a:p>
            <a:pPr>
              <a:lnSpc>
                <a:spcPts val="6742"/>
              </a:lnSpc>
              <a:spcBef>
                <a:spcPct val="0"/>
              </a:spcBef>
            </a:pPr>
            <a:r>
              <a:rPr lang="en-US" sz="5186">
                <a:solidFill>
                  <a:srgbClr val="000000"/>
                </a:solidFill>
                <a:latin typeface="Josefin Sans Bold"/>
              </a:rPr>
              <a:t>Defination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9E30"/>
        </a:solidFill>
        <a:effectLst/>
      </p:bgPr>
    </p:bg>
    <p:spTree>
      <p:nvGrpSpPr>
        <p:cNvPr id="1" name=""/>
        <p:cNvGrpSpPr/>
        <p:nvPr/>
      </p:nvGrpSpPr>
      <p:grpSpPr>
        <a:xfrm>
          <a:off x="0" y="0"/>
          <a:ext cx="0" cy="0"/>
          <a:chOff x="0" y="0"/>
          <a:chExt cx="0" cy="0"/>
        </a:xfrm>
      </p:grpSpPr>
      <p:grpSp>
        <p:nvGrpSpPr>
          <p:cNvPr id="2" name="Group 2"/>
          <p:cNvGrpSpPr/>
          <p:nvPr/>
        </p:nvGrpSpPr>
        <p:grpSpPr>
          <a:xfrm>
            <a:off x="3193654" y="283554"/>
            <a:ext cx="11101522" cy="2540806"/>
            <a:chOff x="0" y="0"/>
            <a:chExt cx="14802029" cy="3387741"/>
          </a:xfrm>
        </p:grpSpPr>
        <p:grpSp>
          <p:nvGrpSpPr>
            <p:cNvPr id="3" name="Group 3"/>
            <p:cNvGrpSpPr/>
            <p:nvPr/>
          </p:nvGrpSpPr>
          <p:grpSpPr>
            <a:xfrm>
              <a:off x="0" y="0"/>
              <a:ext cx="14802029" cy="3387741"/>
              <a:chOff x="0" y="0"/>
              <a:chExt cx="6135290" cy="1404184"/>
            </a:xfrm>
          </p:grpSpPr>
          <p:sp>
            <p:nvSpPr>
              <p:cNvPr id="4" name="Freeform 4"/>
              <p:cNvSpPr/>
              <p:nvPr/>
            </p:nvSpPr>
            <p:spPr>
              <a:xfrm>
                <a:off x="0" y="0"/>
                <a:ext cx="6135290" cy="1404184"/>
              </a:xfrm>
              <a:custGeom>
                <a:avLst/>
                <a:gdLst/>
                <a:ahLst/>
                <a:cxnLst/>
                <a:rect l="l" t="t" r="r" b="b"/>
                <a:pathLst>
                  <a:path w="6135290" h="1404184">
                    <a:moveTo>
                      <a:pt x="6010830" y="1404184"/>
                    </a:moveTo>
                    <a:lnTo>
                      <a:pt x="124460" y="1404184"/>
                    </a:lnTo>
                    <a:cubicBezTo>
                      <a:pt x="55880" y="1404184"/>
                      <a:pt x="0" y="1348304"/>
                      <a:pt x="0" y="1279724"/>
                    </a:cubicBezTo>
                    <a:lnTo>
                      <a:pt x="0" y="124460"/>
                    </a:lnTo>
                    <a:cubicBezTo>
                      <a:pt x="0" y="55880"/>
                      <a:pt x="55880" y="0"/>
                      <a:pt x="124460" y="0"/>
                    </a:cubicBezTo>
                    <a:lnTo>
                      <a:pt x="6010830" y="0"/>
                    </a:lnTo>
                    <a:cubicBezTo>
                      <a:pt x="6079410" y="0"/>
                      <a:pt x="6135290" y="55880"/>
                      <a:pt x="6135290" y="124460"/>
                    </a:cubicBezTo>
                    <a:lnTo>
                      <a:pt x="6135290" y="1279724"/>
                    </a:lnTo>
                    <a:cubicBezTo>
                      <a:pt x="6135290" y="1348304"/>
                      <a:pt x="6079410" y="1404184"/>
                      <a:pt x="6010830" y="1404184"/>
                    </a:cubicBezTo>
                    <a:close/>
                  </a:path>
                </a:pathLst>
              </a:custGeom>
              <a:solidFill>
                <a:srgbClr val="FFFFFF"/>
              </a:solidFill>
            </p:spPr>
            <p:txBody>
              <a:bodyPr/>
              <a:lstStyle/>
              <a:p>
                <a:endParaRPr lang="en-US"/>
              </a:p>
            </p:txBody>
          </p:sp>
        </p:grpSp>
        <p:sp>
          <p:nvSpPr>
            <p:cNvPr id="5" name="TextBox 5"/>
            <p:cNvSpPr txBox="1"/>
            <p:nvPr/>
          </p:nvSpPr>
          <p:spPr>
            <a:xfrm>
              <a:off x="1455859" y="560913"/>
              <a:ext cx="11890311" cy="1603347"/>
            </a:xfrm>
            <a:prstGeom prst="rect">
              <a:avLst/>
            </a:prstGeom>
          </p:spPr>
          <p:txBody>
            <a:bodyPr lIns="0" tIns="0" rIns="0" bIns="0" rtlCol="0" anchor="t">
              <a:spAutoFit/>
            </a:bodyPr>
            <a:lstStyle/>
            <a:p>
              <a:pPr algn="ctr">
                <a:lnSpc>
                  <a:spcPts val="9414"/>
                </a:lnSpc>
              </a:pPr>
              <a:r>
                <a:rPr lang="en-US" sz="7845">
                  <a:solidFill>
                    <a:srgbClr val="000000"/>
                  </a:solidFill>
                  <a:latin typeface="Josefin Sans Bold"/>
                </a:rPr>
                <a:t>Private Cloud</a:t>
              </a:r>
            </a:p>
          </p:txBody>
        </p:sp>
      </p:grpSp>
      <p:grpSp>
        <p:nvGrpSpPr>
          <p:cNvPr id="6" name="Group 6"/>
          <p:cNvGrpSpPr/>
          <p:nvPr/>
        </p:nvGrpSpPr>
        <p:grpSpPr>
          <a:xfrm>
            <a:off x="1267841" y="3676245"/>
            <a:ext cx="15752317" cy="5870476"/>
            <a:chOff x="0" y="0"/>
            <a:chExt cx="4885621" cy="1820743"/>
          </a:xfrm>
        </p:grpSpPr>
        <p:sp>
          <p:nvSpPr>
            <p:cNvPr id="7" name="Freeform 7"/>
            <p:cNvSpPr/>
            <p:nvPr/>
          </p:nvSpPr>
          <p:spPr>
            <a:xfrm>
              <a:off x="0" y="0"/>
              <a:ext cx="4885621" cy="1820743"/>
            </a:xfrm>
            <a:custGeom>
              <a:avLst/>
              <a:gdLst/>
              <a:ahLst/>
              <a:cxnLst/>
              <a:rect l="l" t="t" r="r" b="b"/>
              <a:pathLst>
                <a:path w="4885621" h="1820743">
                  <a:moveTo>
                    <a:pt x="4761161" y="1820743"/>
                  </a:moveTo>
                  <a:lnTo>
                    <a:pt x="124460" y="1820743"/>
                  </a:lnTo>
                  <a:cubicBezTo>
                    <a:pt x="55880" y="1820743"/>
                    <a:pt x="0" y="1764863"/>
                    <a:pt x="0" y="1696283"/>
                  </a:cubicBezTo>
                  <a:lnTo>
                    <a:pt x="0" y="124460"/>
                  </a:lnTo>
                  <a:cubicBezTo>
                    <a:pt x="0" y="55880"/>
                    <a:pt x="55880" y="0"/>
                    <a:pt x="124460" y="0"/>
                  </a:cubicBezTo>
                  <a:lnTo>
                    <a:pt x="4761161" y="0"/>
                  </a:lnTo>
                  <a:cubicBezTo>
                    <a:pt x="4829741" y="0"/>
                    <a:pt x="4885621" y="55880"/>
                    <a:pt x="4885621" y="124460"/>
                  </a:cubicBezTo>
                  <a:lnTo>
                    <a:pt x="4885621" y="1696283"/>
                  </a:lnTo>
                  <a:cubicBezTo>
                    <a:pt x="4885621" y="1764863"/>
                    <a:pt x="4829741" y="1820743"/>
                    <a:pt x="4761161" y="1820743"/>
                  </a:cubicBezTo>
                  <a:close/>
                </a:path>
              </a:pathLst>
            </a:custGeom>
            <a:solidFill>
              <a:srgbClr val="FFFFFF"/>
            </a:solidFill>
          </p:spPr>
          <p:txBody>
            <a:bodyPr/>
            <a:lstStyle/>
            <a:p>
              <a:endParaRPr lang="en-US"/>
            </a:p>
          </p:txBody>
        </p:sp>
      </p:grpSp>
      <p:sp>
        <p:nvSpPr>
          <p:cNvPr id="8" name="TextBox 8"/>
          <p:cNvSpPr txBox="1"/>
          <p:nvPr/>
        </p:nvSpPr>
        <p:spPr>
          <a:xfrm>
            <a:off x="2190187" y="5200248"/>
            <a:ext cx="14304027" cy="2227794"/>
          </a:xfrm>
          <a:prstGeom prst="rect">
            <a:avLst/>
          </a:prstGeom>
        </p:spPr>
        <p:txBody>
          <a:bodyPr lIns="0" tIns="0" rIns="0" bIns="0" rtlCol="0" anchor="t">
            <a:spAutoFit/>
          </a:bodyPr>
          <a:lstStyle/>
          <a:p>
            <a:pPr marL="1154385" lvl="1" indent="-577192">
              <a:lnSpc>
                <a:spcPts val="9143"/>
              </a:lnSpc>
              <a:buFont typeface="Arial"/>
              <a:buChar char="•"/>
            </a:pPr>
            <a:r>
              <a:rPr lang="en-US" sz="5346">
                <a:solidFill>
                  <a:srgbClr val="000000"/>
                </a:solidFill>
                <a:latin typeface="Josefin Sans"/>
              </a:rPr>
              <a:t>Security and Compliance</a:t>
            </a:r>
          </a:p>
          <a:p>
            <a:pPr marL="1154385" lvl="1" indent="-577192">
              <a:lnSpc>
                <a:spcPts val="9143"/>
              </a:lnSpc>
              <a:buFont typeface="Arial"/>
              <a:buChar char="•"/>
            </a:pPr>
            <a:r>
              <a:rPr lang="en-US" sz="5346">
                <a:solidFill>
                  <a:srgbClr val="000000"/>
                </a:solidFill>
                <a:latin typeface="Josefin Sans"/>
              </a:rPr>
              <a:t>Customization</a:t>
            </a:r>
          </a:p>
        </p:txBody>
      </p:sp>
      <p:sp>
        <p:nvSpPr>
          <p:cNvPr id="9" name="TextBox 9"/>
          <p:cNvSpPr txBox="1"/>
          <p:nvPr/>
        </p:nvSpPr>
        <p:spPr>
          <a:xfrm>
            <a:off x="1990104" y="4106183"/>
            <a:ext cx="4624071" cy="812800"/>
          </a:xfrm>
          <a:prstGeom prst="rect">
            <a:avLst/>
          </a:prstGeom>
        </p:spPr>
        <p:txBody>
          <a:bodyPr lIns="0" tIns="0" rIns="0" bIns="0" rtlCol="0" anchor="t">
            <a:spAutoFit/>
          </a:bodyPr>
          <a:lstStyle/>
          <a:p>
            <a:pPr>
              <a:lnSpc>
                <a:spcPts val="6500"/>
              </a:lnSpc>
              <a:spcBef>
                <a:spcPct val="0"/>
              </a:spcBef>
            </a:pPr>
            <a:r>
              <a:rPr lang="en-US" sz="5000">
                <a:solidFill>
                  <a:srgbClr val="000000"/>
                </a:solidFill>
                <a:latin typeface="Josefin Sans Bold"/>
              </a:rPr>
              <a:t>Application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60F1"/>
        </a:solidFill>
        <a:effectLst/>
      </p:bgPr>
    </p:bg>
    <p:spTree>
      <p:nvGrpSpPr>
        <p:cNvPr id="1" name=""/>
        <p:cNvGrpSpPr/>
        <p:nvPr/>
      </p:nvGrpSpPr>
      <p:grpSpPr>
        <a:xfrm>
          <a:off x="0" y="0"/>
          <a:ext cx="0" cy="0"/>
          <a:chOff x="0" y="0"/>
          <a:chExt cx="0" cy="0"/>
        </a:xfrm>
      </p:grpSpPr>
      <p:grpSp>
        <p:nvGrpSpPr>
          <p:cNvPr id="2" name="Group 2"/>
          <p:cNvGrpSpPr/>
          <p:nvPr/>
        </p:nvGrpSpPr>
        <p:grpSpPr>
          <a:xfrm>
            <a:off x="185719" y="1856894"/>
            <a:ext cx="6402566" cy="7036777"/>
            <a:chOff x="0" y="0"/>
            <a:chExt cx="2013664" cy="2213129"/>
          </a:xfrm>
        </p:grpSpPr>
        <p:sp>
          <p:nvSpPr>
            <p:cNvPr id="3" name="Freeform 3"/>
            <p:cNvSpPr/>
            <p:nvPr/>
          </p:nvSpPr>
          <p:spPr>
            <a:xfrm>
              <a:off x="0" y="0"/>
              <a:ext cx="2013664" cy="2213129"/>
            </a:xfrm>
            <a:custGeom>
              <a:avLst/>
              <a:gdLst/>
              <a:ahLst/>
              <a:cxnLst/>
              <a:rect l="l" t="t" r="r" b="b"/>
              <a:pathLst>
                <a:path w="2013664" h="2213129">
                  <a:moveTo>
                    <a:pt x="1889204" y="2213129"/>
                  </a:moveTo>
                  <a:lnTo>
                    <a:pt x="124460" y="2213129"/>
                  </a:lnTo>
                  <a:cubicBezTo>
                    <a:pt x="55880" y="2213129"/>
                    <a:pt x="0" y="2157249"/>
                    <a:pt x="0" y="2088669"/>
                  </a:cubicBezTo>
                  <a:lnTo>
                    <a:pt x="0" y="124460"/>
                  </a:lnTo>
                  <a:cubicBezTo>
                    <a:pt x="0" y="55880"/>
                    <a:pt x="55880" y="0"/>
                    <a:pt x="124460" y="0"/>
                  </a:cubicBezTo>
                  <a:lnTo>
                    <a:pt x="1889204" y="0"/>
                  </a:lnTo>
                  <a:cubicBezTo>
                    <a:pt x="1957784" y="0"/>
                    <a:pt x="2013664" y="55880"/>
                    <a:pt x="2013664" y="124460"/>
                  </a:cubicBezTo>
                  <a:lnTo>
                    <a:pt x="2013664" y="2088669"/>
                  </a:lnTo>
                  <a:cubicBezTo>
                    <a:pt x="2013664" y="2157249"/>
                    <a:pt x="1957784" y="2213129"/>
                    <a:pt x="1889204" y="2213129"/>
                  </a:cubicBezTo>
                  <a:close/>
                </a:path>
              </a:pathLst>
            </a:custGeom>
            <a:solidFill>
              <a:srgbClr val="FFFFFF"/>
            </a:solidFill>
          </p:spPr>
          <p:txBody>
            <a:bodyPr/>
            <a:lstStyle/>
            <a:p>
              <a:endParaRPr lang="en-US"/>
            </a:p>
          </p:txBody>
        </p:sp>
      </p:grpSp>
      <p:sp>
        <p:nvSpPr>
          <p:cNvPr id="4" name="Freeform 4"/>
          <p:cNvSpPr/>
          <p:nvPr/>
        </p:nvSpPr>
        <p:spPr>
          <a:xfrm>
            <a:off x="6828222" y="1856894"/>
            <a:ext cx="11286737" cy="6893497"/>
          </a:xfrm>
          <a:custGeom>
            <a:avLst/>
            <a:gdLst/>
            <a:ahLst/>
            <a:cxnLst/>
            <a:rect l="l" t="t" r="r" b="b"/>
            <a:pathLst>
              <a:path w="11286737" h="6893497">
                <a:moveTo>
                  <a:pt x="0" y="0"/>
                </a:moveTo>
                <a:lnTo>
                  <a:pt x="11286738" y="0"/>
                </a:lnTo>
                <a:lnTo>
                  <a:pt x="11286738" y="6893497"/>
                </a:lnTo>
                <a:lnTo>
                  <a:pt x="0" y="6893497"/>
                </a:lnTo>
                <a:lnTo>
                  <a:pt x="0" y="0"/>
                </a:lnTo>
                <a:close/>
              </a:path>
            </a:pathLst>
          </a:custGeom>
          <a:blipFill>
            <a:blip r:embed="rId2"/>
            <a:stretch>
              <a:fillRect l="-766" r="-766"/>
            </a:stretch>
          </a:blipFill>
        </p:spPr>
        <p:txBody>
          <a:bodyPr/>
          <a:lstStyle/>
          <a:p>
            <a:endParaRPr lang="en-US"/>
          </a:p>
        </p:txBody>
      </p:sp>
      <p:sp>
        <p:nvSpPr>
          <p:cNvPr id="5" name="TextBox 5"/>
          <p:cNvSpPr txBox="1"/>
          <p:nvPr/>
        </p:nvSpPr>
        <p:spPr>
          <a:xfrm>
            <a:off x="4578502" y="116198"/>
            <a:ext cx="8605466" cy="1162050"/>
          </a:xfrm>
          <a:prstGeom prst="rect">
            <a:avLst/>
          </a:prstGeom>
        </p:spPr>
        <p:txBody>
          <a:bodyPr lIns="0" tIns="0" rIns="0" bIns="0" rtlCol="0" anchor="t">
            <a:spAutoFit/>
          </a:bodyPr>
          <a:lstStyle/>
          <a:p>
            <a:pPr algn="ctr">
              <a:lnSpc>
                <a:spcPts val="9085"/>
              </a:lnSpc>
            </a:pPr>
            <a:r>
              <a:rPr lang="en-US" sz="7571">
                <a:solidFill>
                  <a:srgbClr val="000000"/>
                </a:solidFill>
                <a:latin typeface="Josefin Sans Bold"/>
              </a:rPr>
              <a:t>Hybrid Cloud</a:t>
            </a:r>
          </a:p>
        </p:txBody>
      </p:sp>
      <p:sp>
        <p:nvSpPr>
          <p:cNvPr id="6" name="TextBox 6"/>
          <p:cNvSpPr txBox="1"/>
          <p:nvPr/>
        </p:nvSpPr>
        <p:spPr>
          <a:xfrm>
            <a:off x="-208744" y="2857333"/>
            <a:ext cx="6797029" cy="7189231"/>
          </a:xfrm>
          <a:prstGeom prst="rect">
            <a:avLst/>
          </a:prstGeom>
        </p:spPr>
        <p:txBody>
          <a:bodyPr lIns="0" tIns="0" rIns="0" bIns="0" rtlCol="0" anchor="t">
            <a:spAutoFit/>
          </a:bodyPr>
          <a:lstStyle/>
          <a:p>
            <a:pPr marL="967125" lvl="1" indent="-483562">
              <a:lnSpc>
                <a:spcPts val="8242"/>
              </a:lnSpc>
              <a:buFont typeface="Arial"/>
              <a:buChar char="•"/>
            </a:pPr>
            <a:r>
              <a:rPr lang="en-US" sz="4479">
                <a:solidFill>
                  <a:srgbClr val="000000"/>
                </a:solidFill>
                <a:latin typeface="Josefin Sans"/>
              </a:rPr>
              <a:t>Combines public and private clouds</a:t>
            </a:r>
          </a:p>
          <a:p>
            <a:pPr marL="967125" lvl="1" indent="-483562">
              <a:lnSpc>
                <a:spcPts val="8242"/>
              </a:lnSpc>
              <a:buFont typeface="Arial"/>
              <a:buChar char="•"/>
            </a:pPr>
            <a:r>
              <a:rPr lang="en-US" sz="4479">
                <a:solidFill>
                  <a:srgbClr val="000000"/>
                </a:solidFill>
                <a:latin typeface="Josefin Sans"/>
              </a:rPr>
              <a:t> Uses the public cloud but owns on-premises systems</a:t>
            </a:r>
          </a:p>
          <a:p>
            <a:pPr>
              <a:lnSpc>
                <a:spcPts val="8242"/>
              </a:lnSpc>
            </a:pPr>
            <a:endParaRPr lang="en-US" sz="4479">
              <a:solidFill>
                <a:srgbClr val="000000"/>
              </a:solidFill>
              <a:latin typeface="Josefin Sans"/>
            </a:endParaRPr>
          </a:p>
          <a:p>
            <a:pPr>
              <a:lnSpc>
                <a:spcPts val="8242"/>
              </a:lnSpc>
            </a:pPr>
            <a:endParaRPr lang="en-US" sz="4479">
              <a:solidFill>
                <a:srgbClr val="000000"/>
              </a:solidFill>
              <a:latin typeface="Josefin Sans"/>
            </a:endParaRPr>
          </a:p>
        </p:txBody>
      </p:sp>
      <p:sp>
        <p:nvSpPr>
          <p:cNvPr id="7" name="TextBox 7"/>
          <p:cNvSpPr txBox="1"/>
          <p:nvPr/>
        </p:nvSpPr>
        <p:spPr>
          <a:xfrm>
            <a:off x="1022851" y="2005564"/>
            <a:ext cx="4796311" cy="850472"/>
          </a:xfrm>
          <a:prstGeom prst="rect">
            <a:avLst/>
          </a:prstGeom>
        </p:spPr>
        <p:txBody>
          <a:bodyPr lIns="0" tIns="0" rIns="0" bIns="0" rtlCol="0" anchor="t">
            <a:spAutoFit/>
          </a:bodyPr>
          <a:lstStyle/>
          <a:p>
            <a:pPr>
              <a:lnSpc>
                <a:spcPts val="6742"/>
              </a:lnSpc>
              <a:spcBef>
                <a:spcPct val="0"/>
              </a:spcBef>
            </a:pPr>
            <a:r>
              <a:rPr lang="en-US" sz="5186">
                <a:solidFill>
                  <a:srgbClr val="000000"/>
                </a:solidFill>
                <a:latin typeface="Josefin Sans Bold"/>
              </a:rPr>
              <a:t>Defination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3C4A5"/>
        </a:solidFill>
        <a:effectLst/>
      </p:bgPr>
    </p:bg>
    <p:spTree>
      <p:nvGrpSpPr>
        <p:cNvPr id="1" name=""/>
        <p:cNvGrpSpPr/>
        <p:nvPr/>
      </p:nvGrpSpPr>
      <p:grpSpPr>
        <a:xfrm>
          <a:off x="0" y="0"/>
          <a:ext cx="0" cy="0"/>
          <a:chOff x="0" y="0"/>
          <a:chExt cx="0" cy="0"/>
        </a:xfrm>
      </p:grpSpPr>
      <p:grpSp>
        <p:nvGrpSpPr>
          <p:cNvPr id="2" name="Group 2"/>
          <p:cNvGrpSpPr/>
          <p:nvPr/>
        </p:nvGrpSpPr>
        <p:grpSpPr>
          <a:xfrm>
            <a:off x="3193654" y="190500"/>
            <a:ext cx="11589146" cy="2726346"/>
            <a:chOff x="0" y="0"/>
            <a:chExt cx="14802029" cy="3387741"/>
          </a:xfrm>
        </p:grpSpPr>
        <p:grpSp>
          <p:nvGrpSpPr>
            <p:cNvPr id="3" name="Group 3"/>
            <p:cNvGrpSpPr/>
            <p:nvPr/>
          </p:nvGrpSpPr>
          <p:grpSpPr>
            <a:xfrm>
              <a:off x="0" y="0"/>
              <a:ext cx="14802029" cy="3387741"/>
              <a:chOff x="0" y="0"/>
              <a:chExt cx="6135290" cy="1404184"/>
            </a:xfrm>
          </p:grpSpPr>
          <p:sp>
            <p:nvSpPr>
              <p:cNvPr id="4" name="Freeform 4"/>
              <p:cNvSpPr/>
              <p:nvPr/>
            </p:nvSpPr>
            <p:spPr>
              <a:xfrm>
                <a:off x="0" y="0"/>
                <a:ext cx="6135290" cy="1404184"/>
              </a:xfrm>
              <a:custGeom>
                <a:avLst/>
                <a:gdLst/>
                <a:ahLst/>
                <a:cxnLst/>
                <a:rect l="l" t="t" r="r" b="b"/>
                <a:pathLst>
                  <a:path w="6135290" h="1404184">
                    <a:moveTo>
                      <a:pt x="6010830" y="1404184"/>
                    </a:moveTo>
                    <a:lnTo>
                      <a:pt x="124460" y="1404184"/>
                    </a:lnTo>
                    <a:cubicBezTo>
                      <a:pt x="55880" y="1404184"/>
                      <a:pt x="0" y="1348304"/>
                      <a:pt x="0" y="1279724"/>
                    </a:cubicBezTo>
                    <a:lnTo>
                      <a:pt x="0" y="124460"/>
                    </a:lnTo>
                    <a:cubicBezTo>
                      <a:pt x="0" y="55880"/>
                      <a:pt x="55880" y="0"/>
                      <a:pt x="124460" y="0"/>
                    </a:cubicBezTo>
                    <a:lnTo>
                      <a:pt x="6010830" y="0"/>
                    </a:lnTo>
                    <a:cubicBezTo>
                      <a:pt x="6079410" y="0"/>
                      <a:pt x="6135290" y="55880"/>
                      <a:pt x="6135290" y="124460"/>
                    </a:cubicBezTo>
                    <a:lnTo>
                      <a:pt x="6135290" y="1279724"/>
                    </a:lnTo>
                    <a:cubicBezTo>
                      <a:pt x="6135290" y="1348304"/>
                      <a:pt x="6079410" y="1404184"/>
                      <a:pt x="6010830" y="1404184"/>
                    </a:cubicBezTo>
                    <a:close/>
                  </a:path>
                </a:pathLst>
              </a:custGeom>
              <a:solidFill>
                <a:srgbClr val="FFFFFF"/>
              </a:solidFill>
            </p:spPr>
            <p:txBody>
              <a:bodyPr/>
              <a:lstStyle/>
              <a:p>
                <a:endParaRPr lang="en-US"/>
              </a:p>
            </p:txBody>
          </p:sp>
        </p:grpSp>
        <p:sp>
          <p:nvSpPr>
            <p:cNvPr id="5" name="TextBox 5"/>
            <p:cNvSpPr txBox="1"/>
            <p:nvPr/>
          </p:nvSpPr>
          <p:spPr>
            <a:xfrm>
              <a:off x="1455859" y="560913"/>
              <a:ext cx="11890311" cy="1603347"/>
            </a:xfrm>
            <a:prstGeom prst="rect">
              <a:avLst/>
            </a:prstGeom>
          </p:spPr>
          <p:txBody>
            <a:bodyPr lIns="0" tIns="0" rIns="0" bIns="0" rtlCol="0" anchor="t">
              <a:spAutoFit/>
            </a:bodyPr>
            <a:lstStyle/>
            <a:p>
              <a:pPr algn="ctr">
                <a:lnSpc>
                  <a:spcPts val="9414"/>
                </a:lnSpc>
              </a:pPr>
              <a:r>
                <a:rPr lang="en-US" sz="7845">
                  <a:solidFill>
                    <a:srgbClr val="000000"/>
                  </a:solidFill>
                  <a:latin typeface="Josefin Sans Bold"/>
                </a:rPr>
                <a:t>Hybrid Cloud</a:t>
              </a:r>
            </a:p>
          </p:txBody>
        </p:sp>
      </p:grpSp>
      <p:grpSp>
        <p:nvGrpSpPr>
          <p:cNvPr id="6" name="Group 6"/>
          <p:cNvGrpSpPr/>
          <p:nvPr/>
        </p:nvGrpSpPr>
        <p:grpSpPr>
          <a:xfrm>
            <a:off x="1267841" y="3676245"/>
            <a:ext cx="15752317" cy="5870476"/>
            <a:chOff x="0" y="0"/>
            <a:chExt cx="4885621" cy="1820743"/>
          </a:xfrm>
        </p:grpSpPr>
        <p:sp>
          <p:nvSpPr>
            <p:cNvPr id="7" name="Freeform 7"/>
            <p:cNvSpPr/>
            <p:nvPr/>
          </p:nvSpPr>
          <p:spPr>
            <a:xfrm>
              <a:off x="0" y="0"/>
              <a:ext cx="4885621" cy="1820743"/>
            </a:xfrm>
            <a:custGeom>
              <a:avLst/>
              <a:gdLst/>
              <a:ahLst/>
              <a:cxnLst/>
              <a:rect l="l" t="t" r="r" b="b"/>
              <a:pathLst>
                <a:path w="4885621" h="1820743">
                  <a:moveTo>
                    <a:pt x="4761161" y="1820743"/>
                  </a:moveTo>
                  <a:lnTo>
                    <a:pt x="124460" y="1820743"/>
                  </a:lnTo>
                  <a:cubicBezTo>
                    <a:pt x="55880" y="1820743"/>
                    <a:pt x="0" y="1764863"/>
                    <a:pt x="0" y="1696283"/>
                  </a:cubicBezTo>
                  <a:lnTo>
                    <a:pt x="0" y="124460"/>
                  </a:lnTo>
                  <a:cubicBezTo>
                    <a:pt x="0" y="55880"/>
                    <a:pt x="55880" y="0"/>
                    <a:pt x="124460" y="0"/>
                  </a:cubicBezTo>
                  <a:lnTo>
                    <a:pt x="4761161" y="0"/>
                  </a:lnTo>
                  <a:cubicBezTo>
                    <a:pt x="4829741" y="0"/>
                    <a:pt x="4885621" y="55880"/>
                    <a:pt x="4885621" y="124460"/>
                  </a:cubicBezTo>
                  <a:lnTo>
                    <a:pt x="4885621" y="1696283"/>
                  </a:lnTo>
                  <a:cubicBezTo>
                    <a:pt x="4885621" y="1764863"/>
                    <a:pt x="4829741" y="1820743"/>
                    <a:pt x="4761161" y="1820743"/>
                  </a:cubicBezTo>
                  <a:close/>
                </a:path>
              </a:pathLst>
            </a:custGeom>
            <a:solidFill>
              <a:srgbClr val="FFFFFF"/>
            </a:solidFill>
          </p:spPr>
          <p:txBody>
            <a:bodyPr/>
            <a:lstStyle/>
            <a:p>
              <a:endParaRPr lang="en-US"/>
            </a:p>
          </p:txBody>
        </p:sp>
      </p:grpSp>
      <p:sp>
        <p:nvSpPr>
          <p:cNvPr id="8" name="TextBox 8"/>
          <p:cNvSpPr txBox="1"/>
          <p:nvPr/>
        </p:nvSpPr>
        <p:spPr>
          <a:xfrm>
            <a:off x="2190187" y="5181198"/>
            <a:ext cx="15516240" cy="3552064"/>
          </a:xfrm>
          <a:prstGeom prst="rect">
            <a:avLst/>
          </a:prstGeom>
        </p:spPr>
        <p:txBody>
          <a:bodyPr lIns="0" tIns="0" rIns="0" bIns="0" rtlCol="0" anchor="t">
            <a:spAutoFit/>
          </a:bodyPr>
          <a:lstStyle/>
          <a:p>
            <a:pPr marL="1209036" lvl="1" indent="-604518">
              <a:lnSpc>
                <a:spcPts val="9575"/>
              </a:lnSpc>
              <a:buFont typeface="Arial"/>
              <a:buChar char="•"/>
            </a:pPr>
            <a:r>
              <a:rPr lang="en-US" sz="5599">
                <a:solidFill>
                  <a:srgbClr val="000000"/>
                </a:solidFill>
                <a:latin typeface="Josefin Sans"/>
              </a:rPr>
              <a:t>Workload Flexibility</a:t>
            </a:r>
          </a:p>
          <a:p>
            <a:pPr marL="1209036" lvl="1" indent="-604518">
              <a:lnSpc>
                <a:spcPts val="9575"/>
              </a:lnSpc>
              <a:buFont typeface="Arial"/>
              <a:buChar char="•"/>
            </a:pPr>
            <a:r>
              <a:rPr lang="en-US" sz="5599">
                <a:solidFill>
                  <a:srgbClr val="000000"/>
                </a:solidFill>
                <a:latin typeface="Josefin Sans"/>
              </a:rPr>
              <a:t>Recovery</a:t>
            </a:r>
          </a:p>
          <a:p>
            <a:pPr>
              <a:lnSpc>
                <a:spcPts val="9575"/>
              </a:lnSpc>
            </a:pPr>
            <a:endParaRPr lang="en-US" sz="5599">
              <a:solidFill>
                <a:srgbClr val="000000"/>
              </a:solidFill>
              <a:latin typeface="Josefin Sans"/>
            </a:endParaRPr>
          </a:p>
        </p:txBody>
      </p:sp>
      <p:sp>
        <p:nvSpPr>
          <p:cNvPr id="9" name="TextBox 9"/>
          <p:cNvSpPr txBox="1"/>
          <p:nvPr/>
        </p:nvSpPr>
        <p:spPr>
          <a:xfrm>
            <a:off x="1990104" y="4106183"/>
            <a:ext cx="4624071" cy="812800"/>
          </a:xfrm>
          <a:prstGeom prst="rect">
            <a:avLst/>
          </a:prstGeom>
        </p:spPr>
        <p:txBody>
          <a:bodyPr lIns="0" tIns="0" rIns="0" bIns="0" rtlCol="0" anchor="t">
            <a:spAutoFit/>
          </a:bodyPr>
          <a:lstStyle/>
          <a:p>
            <a:pPr>
              <a:lnSpc>
                <a:spcPts val="6500"/>
              </a:lnSpc>
              <a:spcBef>
                <a:spcPct val="0"/>
              </a:spcBef>
            </a:pPr>
            <a:r>
              <a:rPr lang="en-US" sz="5000">
                <a:solidFill>
                  <a:srgbClr val="000000"/>
                </a:solidFill>
                <a:latin typeface="Josefin Sans Bold"/>
              </a:rPr>
              <a:t>Application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9E30"/>
        </a:solidFill>
        <a:effectLst/>
      </p:bgPr>
    </p:bg>
    <p:spTree>
      <p:nvGrpSpPr>
        <p:cNvPr id="1" name=""/>
        <p:cNvGrpSpPr/>
        <p:nvPr/>
      </p:nvGrpSpPr>
      <p:grpSpPr>
        <a:xfrm>
          <a:off x="0" y="0"/>
          <a:ext cx="0" cy="0"/>
          <a:chOff x="0" y="0"/>
          <a:chExt cx="0" cy="0"/>
        </a:xfrm>
      </p:grpSpPr>
      <p:grpSp>
        <p:nvGrpSpPr>
          <p:cNvPr id="2" name="Group 2"/>
          <p:cNvGrpSpPr/>
          <p:nvPr/>
        </p:nvGrpSpPr>
        <p:grpSpPr>
          <a:xfrm>
            <a:off x="141766" y="1028700"/>
            <a:ext cx="17982106" cy="2208587"/>
            <a:chOff x="0" y="0"/>
            <a:chExt cx="5376913" cy="660400"/>
          </a:xfrm>
        </p:grpSpPr>
        <p:sp>
          <p:nvSpPr>
            <p:cNvPr id="3" name="Freeform 3"/>
            <p:cNvSpPr/>
            <p:nvPr/>
          </p:nvSpPr>
          <p:spPr>
            <a:xfrm>
              <a:off x="0" y="0"/>
              <a:ext cx="5376913" cy="660400"/>
            </a:xfrm>
            <a:custGeom>
              <a:avLst/>
              <a:gdLst/>
              <a:ahLst/>
              <a:cxnLst/>
              <a:rect l="l" t="t" r="r" b="b"/>
              <a:pathLst>
                <a:path w="5376913" h="660400">
                  <a:moveTo>
                    <a:pt x="5252453" y="660400"/>
                  </a:moveTo>
                  <a:lnTo>
                    <a:pt x="124460" y="660400"/>
                  </a:lnTo>
                  <a:cubicBezTo>
                    <a:pt x="55880" y="660400"/>
                    <a:pt x="0" y="604520"/>
                    <a:pt x="0" y="535940"/>
                  </a:cubicBezTo>
                  <a:lnTo>
                    <a:pt x="0" y="124460"/>
                  </a:lnTo>
                  <a:cubicBezTo>
                    <a:pt x="0" y="55880"/>
                    <a:pt x="55880" y="0"/>
                    <a:pt x="124460" y="0"/>
                  </a:cubicBezTo>
                  <a:lnTo>
                    <a:pt x="5252453" y="0"/>
                  </a:lnTo>
                  <a:cubicBezTo>
                    <a:pt x="5321033" y="0"/>
                    <a:pt x="5376913" y="55880"/>
                    <a:pt x="5376913" y="124460"/>
                  </a:cubicBezTo>
                  <a:lnTo>
                    <a:pt x="5376913" y="535940"/>
                  </a:lnTo>
                  <a:cubicBezTo>
                    <a:pt x="5376913" y="604520"/>
                    <a:pt x="5321033" y="660400"/>
                    <a:pt x="5252453" y="660400"/>
                  </a:cubicBezTo>
                  <a:close/>
                </a:path>
              </a:pathLst>
            </a:custGeom>
            <a:solidFill>
              <a:srgbClr val="FFFFFF"/>
            </a:solidFill>
          </p:spPr>
          <p:txBody>
            <a:bodyPr/>
            <a:lstStyle/>
            <a:p>
              <a:endParaRPr lang="en-US"/>
            </a:p>
          </p:txBody>
        </p:sp>
      </p:grpSp>
      <p:sp>
        <p:nvSpPr>
          <p:cNvPr id="4" name="Freeform 4"/>
          <p:cNvSpPr/>
          <p:nvPr/>
        </p:nvSpPr>
        <p:spPr>
          <a:xfrm>
            <a:off x="4011087" y="3486836"/>
            <a:ext cx="11044047" cy="6567489"/>
          </a:xfrm>
          <a:custGeom>
            <a:avLst/>
            <a:gdLst/>
            <a:ahLst/>
            <a:cxnLst/>
            <a:rect l="l" t="t" r="r" b="b"/>
            <a:pathLst>
              <a:path w="11044047" h="6567489">
                <a:moveTo>
                  <a:pt x="0" y="0"/>
                </a:moveTo>
                <a:lnTo>
                  <a:pt x="11044047" y="0"/>
                </a:lnTo>
                <a:lnTo>
                  <a:pt x="11044047" y="6567489"/>
                </a:lnTo>
                <a:lnTo>
                  <a:pt x="0" y="6567489"/>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4506396" y="192621"/>
            <a:ext cx="8605466" cy="1047750"/>
          </a:xfrm>
          <a:prstGeom prst="rect">
            <a:avLst/>
          </a:prstGeom>
        </p:spPr>
        <p:txBody>
          <a:bodyPr lIns="0" tIns="0" rIns="0" bIns="0" rtlCol="0" anchor="t">
            <a:spAutoFit/>
          </a:bodyPr>
          <a:lstStyle/>
          <a:p>
            <a:pPr algn="ctr">
              <a:lnSpc>
                <a:spcPts val="8125"/>
              </a:lnSpc>
            </a:pPr>
            <a:r>
              <a:rPr lang="en-US" sz="6771">
                <a:solidFill>
                  <a:srgbClr val="000000"/>
                </a:solidFill>
                <a:latin typeface="Josefin Sans Bold"/>
              </a:rPr>
              <a:t>Community Cloud</a:t>
            </a:r>
          </a:p>
        </p:txBody>
      </p:sp>
      <p:sp>
        <p:nvSpPr>
          <p:cNvPr id="6" name="TextBox 6"/>
          <p:cNvSpPr txBox="1"/>
          <p:nvPr/>
        </p:nvSpPr>
        <p:spPr>
          <a:xfrm>
            <a:off x="524655" y="1938364"/>
            <a:ext cx="17599216" cy="4135923"/>
          </a:xfrm>
          <a:prstGeom prst="rect">
            <a:avLst/>
          </a:prstGeom>
        </p:spPr>
        <p:txBody>
          <a:bodyPr lIns="0" tIns="0" rIns="0" bIns="0" rtlCol="0" anchor="t">
            <a:spAutoFit/>
          </a:bodyPr>
          <a:lstStyle/>
          <a:p>
            <a:pPr marL="981223" lvl="1" indent="-490612">
              <a:lnSpc>
                <a:spcPts val="8362"/>
              </a:lnSpc>
              <a:buFont typeface="Arial"/>
              <a:buChar char="•"/>
            </a:pPr>
            <a:r>
              <a:rPr lang="en-US" sz="4544">
                <a:solidFill>
                  <a:srgbClr val="000000"/>
                </a:solidFill>
                <a:latin typeface="Josefin Sans"/>
              </a:rPr>
              <a:t> Enable multiple organizations to share resources and services</a:t>
            </a:r>
          </a:p>
          <a:p>
            <a:pPr>
              <a:lnSpc>
                <a:spcPts val="8362"/>
              </a:lnSpc>
            </a:pPr>
            <a:endParaRPr lang="en-US" sz="4544">
              <a:solidFill>
                <a:srgbClr val="000000"/>
              </a:solidFill>
              <a:latin typeface="Josefin Sans"/>
            </a:endParaRPr>
          </a:p>
          <a:p>
            <a:pPr>
              <a:lnSpc>
                <a:spcPts val="8362"/>
              </a:lnSpc>
            </a:pPr>
            <a:endParaRPr lang="en-US" sz="4544">
              <a:solidFill>
                <a:srgbClr val="000000"/>
              </a:solidFill>
              <a:latin typeface="Josefin Sans"/>
            </a:endParaRPr>
          </a:p>
          <a:p>
            <a:pPr>
              <a:lnSpc>
                <a:spcPts val="8362"/>
              </a:lnSpc>
            </a:pPr>
            <a:endParaRPr lang="en-US" sz="4544">
              <a:solidFill>
                <a:srgbClr val="000000"/>
              </a:solidFill>
              <a:latin typeface="Josefin Sans"/>
            </a:endParaRPr>
          </a:p>
        </p:txBody>
      </p:sp>
      <p:sp>
        <p:nvSpPr>
          <p:cNvPr id="7" name="TextBox 7"/>
          <p:cNvSpPr txBox="1"/>
          <p:nvPr/>
        </p:nvSpPr>
        <p:spPr>
          <a:xfrm>
            <a:off x="913765" y="1364117"/>
            <a:ext cx="4796311" cy="850472"/>
          </a:xfrm>
          <a:prstGeom prst="rect">
            <a:avLst/>
          </a:prstGeom>
        </p:spPr>
        <p:txBody>
          <a:bodyPr lIns="0" tIns="0" rIns="0" bIns="0" rtlCol="0" anchor="t">
            <a:spAutoFit/>
          </a:bodyPr>
          <a:lstStyle/>
          <a:p>
            <a:pPr>
              <a:lnSpc>
                <a:spcPts val="6742"/>
              </a:lnSpc>
              <a:spcBef>
                <a:spcPct val="0"/>
              </a:spcBef>
            </a:pPr>
            <a:r>
              <a:rPr lang="en-US" sz="5186">
                <a:solidFill>
                  <a:srgbClr val="000000"/>
                </a:solidFill>
                <a:latin typeface="Josefin Sans Bold"/>
              </a:rPr>
              <a:t>Defination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A60F1"/>
        </a:solidFill>
        <a:effectLst/>
      </p:bgPr>
    </p:bg>
    <p:spTree>
      <p:nvGrpSpPr>
        <p:cNvPr id="1" name=""/>
        <p:cNvGrpSpPr/>
        <p:nvPr/>
      </p:nvGrpSpPr>
      <p:grpSpPr>
        <a:xfrm>
          <a:off x="0" y="0"/>
          <a:ext cx="0" cy="0"/>
          <a:chOff x="0" y="0"/>
          <a:chExt cx="0" cy="0"/>
        </a:xfrm>
      </p:grpSpPr>
      <p:grpSp>
        <p:nvGrpSpPr>
          <p:cNvPr id="2" name="Group 2"/>
          <p:cNvGrpSpPr/>
          <p:nvPr/>
        </p:nvGrpSpPr>
        <p:grpSpPr>
          <a:xfrm>
            <a:off x="3193654" y="283554"/>
            <a:ext cx="11101522" cy="2540806"/>
            <a:chOff x="0" y="0"/>
            <a:chExt cx="14802029" cy="3387741"/>
          </a:xfrm>
        </p:grpSpPr>
        <p:grpSp>
          <p:nvGrpSpPr>
            <p:cNvPr id="3" name="Group 3"/>
            <p:cNvGrpSpPr/>
            <p:nvPr/>
          </p:nvGrpSpPr>
          <p:grpSpPr>
            <a:xfrm>
              <a:off x="0" y="0"/>
              <a:ext cx="14802029" cy="3387741"/>
              <a:chOff x="0" y="0"/>
              <a:chExt cx="6135290" cy="1404184"/>
            </a:xfrm>
          </p:grpSpPr>
          <p:sp>
            <p:nvSpPr>
              <p:cNvPr id="4" name="Freeform 4"/>
              <p:cNvSpPr/>
              <p:nvPr/>
            </p:nvSpPr>
            <p:spPr>
              <a:xfrm>
                <a:off x="0" y="0"/>
                <a:ext cx="6135290" cy="1404184"/>
              </a:xfrm>
              <a:custGeom>
                <a:avLst/>
                <a:gdLst/>
                <a:ahLst/>
                <a:cxnLst/>
                <a:rect l="l" t="t" r="r" b="b"/>
                <a:pathLst>
                  <a:path w="6135290" h="1404184">
                    <a:moveTo>
                      <a:pt x="6010830" y="1404184"/>
                    </a:moveTo>
                    <a:lnTo>
                      <a:pt x="124460" y="1404184"/>
                    </a:lnTo>
                    <a:cubicBezTo>
                      <a:pt x="55880" y="1404184"/>
                      <a:pt x="0" y="1348304"/>
                      <a:pt x="0" y="1279724"/>
                    </a:cubicBezTo>
                    <a:lnTo>
                      <a:pt x="0" y="124460"/>
                    </a:lnTo>
                    <a:cubicBezTo>
                      <a:pt x="0" y="55880"/>
                      <a:pt x="55880" y="0"/>
                      <a:pt x="124460" y="0"/>
                    </a:cubicBezTo>
                    <a:lnTo>
                      <a:pt x="6010830" y="0"/>
                    </a:lnTo>
                    <a:cubicBezTo>
                      <a:pt x="6079410" y="0"/>
                      <a:pt x="6135290" y="55880"/>
                      <a:pt x="6135290" y="124460"/>
                    </a:cubicBezTo>
                    <a:lnTo>
                      <a:pt x="6135290" y="1279724"/>
                    </a:lnTo>
                    <a:cubicBezTo>
                      <a:pt x="6135290" y="1348304"/>
                      <a:pt x="6079410" y="1404184"/>
                      <a:pt x="6010830" y="1404184"/>
                    </a:cubicBezTo>
                    <a:close/>
                  </a:path>
                </a:pathLst>
              </a:custGeom>
              <a:solidFill>
                <a:srgbClr val="FFFFFF"/>
              </a:solidFill>
            </p:spPr>
            <p:txBody>
              <a:bodyPr/>
              <a:lstStyle/>
              <a:p>
                <a:endParaRPr lang="en-US"/>
              </a:p>
            </p:txBody>
          </p:sp>
        </p:grpSp>
        <p:sp>
          <p:nvSpPr>
            <p:cNvPr id="5" name="TextBox 5"/>
            <p:cNvSpPr txBox="1"/>
            <p:nvPr/>
          </p:nvSpPr>
          <p:spPr>
            <a:xfrm>
              <a:off x="1455859" y="560913"/>
              <a:ext cx="11890311" cy="1603347"/>
            </a:xfrm>
            <a:prstGeom prst="rect">
              <a:avLst/>
            </a:prstGeom>
          </p:spPr>
          <p:txBody>
            <a:bodyPr lIns="0" tIns="0" rIns="0" bIns="0" rtlCol="0" anchor="t">
              <a:spAutoFit/>
            </a:bodyPr>
            <a:lstStyle/>
            <a:p>
              <a:pPr algn="ctr">
                <a:lnSpc>
                  <a:spcPts val="9414"/>
                </a:lnSpc>
              </a:pPr>
              <a:r>
                <a:rPr lang="en-US" sz="7845">
                  <a:solidFill>
                    <a:srgbClr val="000000"/>
                  </a:solidFill>
                  <a:latin typeface="Josefin Sans Bold"/>
                </a:rPr>
                <a:t>Community Cloud</a:t>
              </a:r>
            </a:p>
          </p:txBody>
        </p:sp>
      </p:grpSp>
      <p:grpSp>
        <p:nvGrpSpPr>
          <p:cNvPr id="6" name="Group 6"/>
          <p:cNvGrpSpPr/>
          <p:nvPr/>
        </p:nvGrpSpPr>
        <p:grpSpPr>
          <a:xfrm>
            <a:off x="1267841" y="3676245"/>
            <a:ext cx="15752317" cy="5870476"/>
            <a:chOff x="0" y="0"/>
            <a:chExt cx="4885621" cy="1820743"/>
          </a:xfrm>
        </p:grpSpPr>
        <p:sp>
          <p:nvSpPr>
            <p:cNvPr id="7" name="Freeform 7"/>
            <p:cNvSpPr/>
            <p:nvPr/>
          </p:nvSpPr>
          <p:spPr>
            <a:xfrm>
              <a:off x="0" y="0"/>
              <a:ext cx="4885621" cy="1820743"/>
            </a:xfrm>
            <a:custGeom>
              <a:avLst/>
              <a:gdLst/>
              <a:ahLst/>
              <a:cxnLst/>
              <a:rect l="l" t="t" r="r" b="b"/>
              <a:pathLst>
                <a:path w="4885621" h="1820743">
                  <a:moveTo>
                    <a:pt x="4761161" y="1820743"/>
                  </a:moveTo>
                  <a:lnTo>
                    <a:pt x="124460" y="1820743"/>
                  </a:lnTo>
                  <a:cubicBezTo>
                    <a:pt x="55880" y="1820743"/>
                    <a:pt x="0" y="1764863"/>
                    <a:pt x="0" y="1696283"/>
                  </a:cubicBezTo>
                  <a:lnTo>
                    <a:pt x="0" y="124460"/>
                  </a:lnTo>
                  <a:cubicBezTo>
                    <a:pt x="0" y="55880"/>
                    <a:pt x="55880" y="0"/>
                    <a:pt x="124460" y="0"/>
                  </a:cubicBezTo>
                  <a:lnTo>
                    <a:pt x="4761161" y="0"/>
                  </a:lnTo>
                  <a:cubicBezTo>
                    <a:pt x="4829741" y="0"/>
                    <a:pt x="4885621" y="55880"/>
                    <a:pt x="4885621" y="124460"/>
                  </a:cubicBezTo>
                  <a:lnTo>
                    <a:pt x="4885621" y="1696283"/>
                  </a:lnTo>
                  <a:cubicBezTo>
                    <a:pt x="4885621" y="1764863"/>
                    <a:pt x="4829741" y="1820743"/>
                    <a:pt x="4761161" y="1820743"/>
                  </a:cubicBezTo>
                  <a:close/>
                </a:path>
              </a:pathLst>
            </a:custGeom>
            <a:solidFill>
              <a:srgbClr val="FFFFFF"/>
            </a:solidFill>
          </p:spPr>
          <p:txBody>
            <a:bodyPr/>
            <a:lstStyle/>
            <a:p>
              <a:endParaRPr lang="en-US"/>
            </a:p>
          </p:txBody>
        </p:sp>
      </p:grpSp>
      <p:sp>
        <p:nvSpPr>
          <p:cNvPr id="8" name="TextBox 8"/>
          <p:cNvSpPr txBox="1"/>
          <p:nvPr/>
        </p:nvSpPr>
        <p:spPr>
          <a:xfrm>
            <a:off x="2129444" y="5392607"/>
            <a:ext cx="14029112" cy="2180578"/>
          </a:xfrm>
          <a:prstGeom prst="rect">
            <a:avLst/>
          </a:prstGeom>
        </p:spPr>
        <p:txBody>
          <a:bodyPr lIns="0" tIns="0" rIns="0" bIns="0" rtlCol="0" anchor="t">
            <a:spAutoFit/>
          </a:bodyPr>
          <a:lstStyle/>
          <a:p>
            <a:pPr marL="1132198" lvl="1" indent="-566099">
              <a:lnSpc>
                <a:spcPts val="8967"/>
              </a:lnSpc>
              <a:buFont typeface="Arial"/>
              <a:buChar char="•"/>
            </a:pPr>
            <a:r>
              <a:rPr lang="en-US" sz="5244">
                <a:solidFill>
                  <a:srgbClr val="000000"/>
                </a:solidFill>
                <a:latin typeface="Josefin Sans"/>
              </a:rPr>
              <a:t>Cost Sharing</a:t>
            </a:r>
          </a:p>
          <a:p>
            <a:pPr marL="1132198" lvl="1" indent="-566099">
              <a:lnSpc>
                <a:spcPts val="8967"/>
              </a:lnSpc>
              <a:buFont typeface="Arial"/>
              <a:buChar char="•"/>
            </a:pPr>
            <a:r>
              <a:rPr lang="en-US" sz="5244">
                <a:solidFill>
                  <a:srgbClr val="000000"/>
                </a:solidFill>
                <a:latin typeface="Josefin Sans"/>
              </a:rPr>
              <a:t>Data Collaboration</a:t>
            </a:r>
          </a:p>
        </p:txBody>
      </p:sp>
      <p:sp>
        <p:nvSpPr>
          <p:cNvPr id="9" name="TextBox 9"/>
          <p:cNvSpPr txBox="1"/>
          <p:nvPr/>
        </p:nvSpPr>
        <p:spPr>
          <a:xfrm>
            <a:off x="1845893" y="4330700"/>
            <a:ext cx="4624071" cy="812800"/>
          </a:xfrm>
          <a:prstGeom prst="rect">
            <a:avLst/>
          </a:prstGeom>
        </p:spPr>
        <p:txBody>
          <a:bodyPr lIns="0" tIns="0" rIns="0" bIns="0" rtlCol="0" anchor="t">
            <a:spAutoFit/>
          </a:bodyPr>
          <a:lstStyle/>
          <a:p>
            <a:pPr>
              <a:lnSpc>
                <a:spcPts val="6500"/>
              </a:lnSpc>
              <a:spcBef>
                <a:spcPct val="0"/>
              </a:spcBef>
            </a:pPr>
            <a:r>
              <a:rPr lang="en-US" sz="5000">
                <a:solidFill>
                  <a:srgbClr val="000000"/>
                </a:solidFill>
                <a:latin typeface="Josefin Sans Bold"/>
              </a:rPr>
              <a:t>Application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9E30"/>
        </a:solidFill>
        <a:effectLst/>
      </p:bgPr>
    </p:bg>
    <p:spTree>
      <p:nvGrpSpPr>
        <p:cNvPr id="1" name=""/>
        <p:cNvGrpSpPr/>
        <p:nvPr/>
      </p:nvGrpSpPr>
      <p:grpSpPr>
        <a:xfrm>
          <a:off x="0" y="0"/>
          <a:ext cx="0" cy="0"/>
          <a:chOff x="0" y="0"/>
          <a:chExt cx="0" cy="0"/>
        </a:xfrm>
      </p:grpSpPr>
      <p:grpSp>
        <p:nvGrpSpPr>
          <p:cNvPr id="2" name="Group 2"/>
          <p:cNvGrpSpPr/>
          <p:nvPr/>
        </p:nvGrpSpPr>
        <p:grpSpPr>
          <a:xfrm>
            <a:off x="1518030" y="423711"/>
            <a:ext cx="15251939" cy="2905873"/>
            <a:chOff x="0" y="0"/>
            <a:chExt cx="20335919" cy="3874498"/>
          </a:xfrm>
        </p:grpSpPr>
        <p:grpSp>
          <p:nvGrpSpPr>
            <p:cNvPr id="3" name="Group 3"/>
            <p:cNvGrpSpPr/>
            <p:nvPr/>
          </p:nvGrpSpPr>
          <p:grpSpPr>
            <a:xfrm>
              <a:off x="0" y="0"/>
              <a:ext cx="20335919" cy="3874498"/>
              <a:chOff x="0" y="0"/>
              <a:chExt cx="6135290" cy="1168925"/>
            </a:xfrm>
          </p:grpSpPr>
          <p:sp>
            <p:nvSpPr>
              <p:cNvPr id="4" name="Freeform 4"/>
              <p:cNvSpPr/>
              <p:nvPr/>
            </p:nvSpPr>
            <p:spPr>
              <a:xfrm>
                <a:off x="0" y="0"/>
                <a:ext cx="6135290" cy="1168925"/>
              </a:xfrm>
              <a:custGeom>
                <a:avLst/>
                <a:gdLst/>
                <a:ahLst/>
                <a:cxnLst/>
                <a:rect l="l" t="t" r="r" b="b"/>
                <a:pathLst>
                  <a:path w="6135290" h="1168925">
                    <a:moveTo>
                      <a:pt x="6010830" y="1168925"/>
                    </a:moveTo>
                    <a:lnTo>
                      <a:pt x="124460" y="1168925"/>
                    </a:lnTo>
                    <a:cubicBezTo>
                      <a:pt x="55880" y="1168925"/>
                      <a:pt x="0" y="1113045"/>
                      <a:pt x="0" y="1044465"/>
                    </a:cubicBezTo>
                    <a:lnTo>
                      <a:pt x="0" y="124460"/>
                    </a:lnTo>
                    <a:cubicBezTo>
                      <a:pt x="0" y="55880"/>
                      <a:pt x="55880" y="0"/>
                      <a:pt x="124460" y="0"/>
                    </a:cubicBezTo>
                    <a:lnTo>
                      <a:pt x="6010830" y="0"/>
                    </a:lnTo>
                    <a:cubicBezTo>
                      <a:pt x="6079410" y="0"/>
                      <a:pt x="6135290" y="55880"/>
                      <a:pt x="6135290" y="124460"/>
                    </a:cubicBezTo>
                    <a:lnTo>
                      <a:pt x="6135290" y="1044465"/>
                    </a:lnTo>
                    <a:cubicBezTo>
                      <a:pt x="6135290" y="1113045"/>
                      <a:pt x="6079410" y="1168925"/>
                      <a:pt x="6010830" y="1168925"/>
                    </a:cubicBezTo>
                    <a:close/>
                  </a:path>
                </a:pathLst>
              </a:custGeom>
              <a:solidFill>
                <a:srgbClr val="FFFFFF"/>
              </a:solidFill>
            </p:spPr>
            <p:txBody>
              <a:bodyPr/>
              <a:lstStyle/>
              <a:p>
                <a:endParaRPr lang="en-US"/>
              </a:p>
            </p:txBody>
          </p:sp>
        </p:grpSp>
        <p:sp>
          <p:nvSpPr>
            <p:cNvPr id="5" name="TextBox 5"/>
            <p:cNvSpPr txBox="1"/>
            <p:nvPr/>
          </p:nvSpPr>
          <p:spPr>
            <a:xfrm>
              <a:off x="2000147" y="787263"/>
              <a:ext cx="16335626" cy="1406342"/>
            </a:xfrm>
            <a:prstGeom prst="rect">
              <a:avLst/>
            </a:prstGeom>
          </p:spPr>
          <p:txBody>
            <a:bodyPr lIns="0" tIns="0" rIns="0" bIns="0" rtlCol="0" anchor="t">
              <a:spAutoFit/>
            </a:bodyPr>
            <a:lstStyle/>
            <a:p>
              <a:pPr algn="ctr">
                <a:lnSpc>
                  <a:spcPts val="8299"/>
                </a:lnSpc>
              </a:pPr>
              <a:r>
                <a:rPr lang="en-US" sz="6916">
                  <a:solidFill>
                    <a:srgbClr val="000000"/>
                  </a:solidFill>
                  <a:latin typeface="Josefin Sans Bold"/>
                </a:rPr>
                <a:t>4. Application Methods</a:t>
              </a:r>
            </a:p>
          </p:txBody>
        </p:sp>
      </p:grpSp>
      <p:grpSp>
        <p:nvGrpSpPr>
          <p:cNvPr id="6" name="Group 6"/>
          <p:cNvGrpSpPr/>
          <p:nvPr/>
        </p:nvGrpSpPr>
        <p:grpSpPr>
          <a:xfrm>
            <a:off x="499526" y="4327012"/>
            <a:ext cx="7611229" cy="1190064"/>
            <a:chOff x="0" y="0"/>
            <a:chExt cx="13335931" cy="1586752"/>
          </a:xfrm>
        </p:grpSpPr>
        <p:grpSp>
          <p:nvGrpSpPr>
            <p:cNvPr id="7" name="Group 7"/>
            <p:cNvGrpSpPr/>
            <p:nvPr/>
          </p:nvGrpSpPr>
          <p:grpSpPr>
            <a:xfrm>
              <a:off x="0" y="0"/>
              <a:ext cx="13335931" cy="1586752"/>
              <a:chOff x="0" y="0"/>
              <a:chExt cx="3775686" cy="660400"/>
            </a:xfrm>
          </p:grpSpPr>
          <p:sp>
            <p:nvSpPr>
              <p:cNvPr id="8" name="Freeform 8"/>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9" name="TextBox 9"/>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sp>
        <p:nvSpPr>
          <p:cNvPr id="10" name="TextBox 10"/>
          <p:cNvSpPr txBox="1"/>
          <p:nvPr/>
        </p:nvSpPr>
        <p:spPr>
          <a:xfrm>
            <a:off x="1181884" y="6535414"/>
            <a:ext cx="8833180" cy="961851"/>
          </a:xfrm>
          <a:prstGeom prst="rect">
            <a:avLst/>
          </a:prstGeom>
        </p:spPr>
        <p:txBody>
          <a:bodyPr lIns="0" tIns="0" rIns="0" bIns="0" rtlCol="0" anchor="t">
            <a:spAutoFit/>
          </a:bodyPr>
          <a:lstStyle/>
          <a:p>
            <a:pPr algn="ctr">
              <a:lnSpc>
                <a:spcPts val="7884"/>
              </a:lnSpc>
            </a:pPr>
            <a:endParaRPr/>
          </a:p>
        </p:txBody>
      </p:sp>
      <p:grpSp>
        <p:nvGrpSpPr>
          <p:cNvPr id="11" name="Group 11"/>
          <p:cNvGrpSpPr/>
          <p:nvPr/>
        </p:nvGrpSpPr>
        <p:grpSpPr>
          <a:xfrm>
            <a:off x="499526" y="6193351"/>
            <a:ext cx="7611229" cy="1190064"/>
            <a:chOff x="0" y="0"/>
            <a:chExt cx="13335931" cy="1586752"/>
          </a:xfrm>
        </p:grpSpPr>
        <p:grpSp>
          <p:nvGrpSpPr>
            <p:cNvPr id="12" name="Group 12"/>
            <p:cNvGrpSpPr/>
            <p:nvPr/>
          </p:nvGrpSpPr>
          <p:grpSpPr>
            <a:xfrm>
              <a:off x="0" y="0"/>
              <a:ext cx="13335931" cy="1586752"/>
              <a:chOff x="0" y="0"/>
              <a:chExt cx="3775686" cy="660400"/>
            </a:xfrm>
          </p:grpSpPr>
          <p:sp>
            <p:nvSpPr>
              <p:cNvPr id="13" name="Freeform 13"/>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14" name="TextBox 14"/>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grpSp>
        <p:nvGrpSpPr>
          <p:cNvPr id="15" name="Group 15"/>
          <p:cNvGrpSpPr/>
          <p:nvPr/>
        </p:nvGrpSpPr>
        <p:grpSpPr>
          <a:xfrm>
            <a:off x="1511013" y="6284208"/>
            <a:ext cx="1004341" cy="1004341"/>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sp>
        <p:nvSpPr>
          <p:cNvPr id="17" name="TextBox 17"/>
          <p:cNvSpPr txBox="1"/>
          <p:nvPr/>
        </p:nvSpPr>
        <p:spPr>
          <a:xfrm>
            <a:off x="1665960" y="4666331"/>
            <a:ext cx="454187" cy="495300"/>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FFFFFF"/>
                </a:solidFill>
                <a:latin typeface="Josefin Sans"/>
              </a:rPr>
              <a:t>1</a:t>
            </a:r>
          </a:p>
        </p:txBody>
      </p:sp>
      <p:sp>
        <p:nvSpPr>
          <p:cNvPr id="18" name="TextBox 18"/>
          <p:cNvSpPr txBox="1"/>
          <p:nvPr/>
        </p:nvSpPr>
        <p:spPr>
          <a:xfrm>
            <a:off x="1435759" y="4685507"/>
            <a:ext cx="7414422" cy="723901"/>
          </a:xfrm>
          <a:prstGeom prst="rect">
            <a:avLst/>
          </a:prstGeom>
        </p:spPr>
        <p:txBody>
          <a:bodyPr lIns="0" tIns="0" rIns="0" bIns="0" rtlCol="0" anchor="t">
            <a:spAutoFit/>
          </a:bodyPr>
          <a:lstStyle/>
          <a:p>
            <a:pPr algn="ctr">
              <a:lnSpc>
                <a:spcPts val="5849"/>
              </a:lnSpc>
              <a:spcBef>
                <a:spcPct val="0"/>
              </a:spcBef>
            </a:pPr>
            <a:r>
              <a:rPr lang="en-US" sz="4499">
                <a:solidFill>
                  <a:srgbClr val="000000"/>
                </a:solidFill>
                <a:latin typeface="Josefin Sans"/>
              </a:rPr>
              <a:t>IaaS</a:t>
            </a:r>
          </a:p>
        </p:txBody>
      </p:sp>
      <p:grpSp>
        <p:nvGrpSpPr>
          <p:cNvPr id="19" name="Group 19"/>
          <p:cNvGrpSpPr/>
          <p:nvPr/>
        </p:nvGrpSpPr>
        <p:grpSpPr>
          <a:xfrm>
            <a:off x="492326" y="8068236"/>
            <a:ext cx="7432474" cy="1190064"/>
            <a:chOff x="0" y="0"/>
            <a:chExt cx="13335931" cy="1586752"/>
          </a:xfrm>
        </p:grpSpPr>
        <p:grpSp>
          <p:nvGrpSpPr>
            <p:cNvPr id="20" name="Group 20"/>
            <p:cNvGrpSpPr/>
            <p:nvPr/>
          </p:nvGrpSpPr>
          <p:grpSpPr>
            <a:xfrm>
              <a:off x="0" y="0"/>
              <a:ext cx="13335931" cy="1586752"/>
              <a:chOff x="0" y="0"/>
              <a:chExt cx="3775686" cy="660400"/>
            </a:xfrm>
          </p:grpSpPr>
          <p:sp>
            <p:nvSpPr>
              <p:cNvPr id="21" name="Freeform 21"/>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22" name="TextBox 22"/>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grpSp>
        <p:nvGrpSpPr>
          <p:cNvPr id="23" name="Group 23"/>
          <p:cNvGrpSpPr/>
          <p:nvPr/>
        </p:nvGrpSpPr>
        <p:grpSpPr>
          <a:xfrm>
            <a:off x="1511013" y="4419874"/>
            <a:ext cx="1004341" cy="1004341"/>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grpSp>
        <p:nvGrpSpPr>
          <p:cNvPr id="25" name="Group 25"/>
          <p:cNvGrpSpPr/>
          <p:nvPr/>
        </p:nvGrpSpPr>
        <p:grpSpPr>
          <a:xfrm>
            <a:off x="1511013" y="8161097"/>
            <a:ext cx="1004341" cy="1004341"/>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sp>
        <p:nvSpPr>
          <p:cNvPr id="27" name="TextBox 27"/>
          <p:cNvSpPr txBox="1"/>
          <p:nvPr/>
        </p:nvSpPr>
        <p:spPr>
          <a:xfrm>
            <a:off x="1786090" y="6521683"/>
            <a:ext cx="454187" cy="495300"/>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FFFFFF"/>
                </a:solidFill>
                <a:latin typeface="Josefin Sans"/>
              </a:rPr>
              <a:t>2</a:t>
            </a:r>
          </a:p>
        </p:txBody>
      </p:sp>
      <p:sp>
        <p:nvSpPr>
          <p:cNvPr id="28" name="TextBox 28"/>
          <p:cNvSpPr txBox="1"/>
          <p:nvPr/>
        </p:nvSpPr>
        <p:spPr>
          <a:xfrm>
            <a:off x="1489530" y="6441441"/>
            <a:ext cx="7414422" cy="723901"/>
          </a:xfrm>
          <a:prstGeom prst="rect">
            <a:avLst/>
          </a:prstGeom>
        </p:spPr>
        <p:txBody>
          <a:bodyPr lIns="0" tIns="0" rIns="0" bIns="0" rtlCol="0" anchor="t">
            <a:spAutoFit/>
          </a:bodyPr>
          <a:lstStyle/>
          <a:p>
            <a:pPr algn="ctr">
              <a:lnSpc>
                <a:spcPts val="5849"/>
              </a:lnSpc>
              <a:spcBef>
                <a:spcPct val="0"/>
              </a:spcBef>
            </a:pPr>
            <a:r>
              <a:rPr lang="en-US" sz="4499" dirty="0">
                <a:solidFill>
                  <a:srgbClr val="000000"/>
                </a:solidFill>
                <a:latin typeface="Josefin Sans"/>
              </a:rPr>
              <a:t>PaaS</a:t>
            </a:r>
          </a:p>
        </p:txBody>
      </p:sp>
      <p:sp>
        <p:nvSpPr>
          <p:cNvPr id="29" name="TextBox 29"/>
          <p:cNvSpPr txBox="1"/>
          <p:nvPr/>
        </p:nvSpPr>
        <p:spPr>
          <a:xfrm>
            <a:off x="1786090" y="4666331"/>
            <a:ext cx="454187" cy="495300"/>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FFFFFF"/>
                </a:solidFill>
                <a:latin typeface="Josefin Sans"/>
              </a:rPr>
              <a:t>1</a:t>
            </a:r>
          </a:p>
        </p:txBody>
      </p:sp>
      <p:sp>
        <p:nvSpPr>
          <p:cNvPr id="30" name="TextBox 30"/>
          <p:cNvSpPr txBox="1"/>
          <p:nvPr/>
        </p:nvSpPr>
        <p:spPr>
          <a:xfrm>
            <a:off x="1924272" y="8328810"/>
            <a:ext cx="6629711" cy="734696"/>
          </a:xfrm>
          <a:prstGeom prst="rect">
            <a:avLst/>
          </a:prstGeom>
        </p:spPr>
        <p:txBody>
          <a:bodyPr lIns="0" tIns="0" rIns="0" bIns="0" rtlCol="0" anchor="t">
            <a:spAutoFit/>
          </a:bodyPr>
          <a:lstStyle/>
          <a:p>
            <a:pPr algn="ctr">
              <a:lnSpc>
                <a:spcPts val="5719"/>
              </a:lnSpc>
              <a:spcBef>
                <a:spcPct val="0"/>
              </a:spcBef>
            </a:pPr>
            <a:r>
              <a:rPr lang="en-US" sz="4399" dirty="0">
                <a:solidFill>
                  <a:srgbClr val="000000"/>
                </a:solidFill>
                <a:latin typeface="Josefin Sans"/>
              </a:rPr>
              <a:t>SaaS</a:t>
            </a:r>
          </a:p>
        </p:txBody>
      </p:sp>
      <p:sp>
        <p:nvSpPr>
          <p:cNvPr id="31" name="TextBox 31"/>
          <p:cNvSpPr txBox="1"/>
          <p:nvPr/>
        </p:nvSpPr>
        <p:spPr>
          <a:xfrm>
            <a:off x="1766282" y="8410210"/>
            <a:ext cx="454187" cy="495300"/>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FFFFFF"/>
                </a:solidFill>
                <a:latin typeface="Josefin Sans"/>
              </a:rPr>
              <a:t>3</a:t>
            </a:r>
          </a:p>
        </p:txBody>
      </p:sp>
      <p:sp>
        <p:nvSpPr>
          <p:cNvPr id="32" name="TextBox 32"/>
          <p:cNvSpPr txBox="1"/>
          <p:nvPr/>
        </p:nvSpPr>
        <p:spPr>
          <a:xfrm>
            <a:off x="8968410" y="4761937"/>
            <a:ext cx="8833180" cy="961851"/>
          </a:xfrm>
          <a:prstGeom prst="rect">
            <a:avLst/>
          </a:prstGeom>
        </p:spPr>
        <p:txBody>
          <a:bodyPr lIns="0" tIns="0" rIns="0" bIns="0" rtlCol="0" anchor="t">
            <a:spAutoFit/>
          </a:bodyPr>
          <a:lstStyle/>
          <a:p>
            <a:pPr algn="ctr">
              <a:lnSpc>
                <a:spcPts val="7884"/>
              </a:lnSpc>
            </a:pPr>
            <a:endParaRPr/>
          </a:p>
        </p:txBody>
      </p:sp>
      <p:grpSp>
        <p:nvGrpSpPr>
          <p:cNvPr id="33" name="Group 33"/>
          <p:cNvGrpSpPr/>
          <p:nvPr/>
        </p:nvGrpSpPr>
        <p:grpSpPr>
          <a:xfrm>
            <a:off x="8291392" y="4305435"/>
            <a:ext cx="9087548" cy="1190064"/>
            <a:chOff x="0" y="0"/>
            <a:chExt cx="13335931" cy="1586752"/>
          </a:xfrm>
        </p:grpSpPr>
        <p:grpSp>
          <p:nvGrpSpPr>
            <p:cNvPr id="34" name="Group 34"/>
            <p:cNvGrpSpPr/>
            <p:nvPr/>
          </p:nvGrpSpPr>
          <p:grpSpPr>
            <a:xfrm>
              <a:off x="0" y="0"/>
              <a:ext cx="13335931" cy="1586752"/>
              <a:chOff x="0" y="0"/>
              <a:chExt cx="3775686" cy="660400"/>
            </a:xfrm>
          </p:grpSpPr>
          <p:sp>
            <p:nvSpPr>
              <p:cNvPr id="35" name="Freeform 35"/>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36" name="TextBox 36"/>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grpSp>
        <p:nvGrpSpPr>
          <p:cNvPr id="37" name="Group 37"/>
          <p:cNvGrpSpPr/>
          <p:nvPr/>
        </p:nvGrpSpPr>
        <p:grpSpPr>
          <a:xfrm>
            <a:off x="9195917" y="4398296"/>
            <a:ext cx="1004341" cy="1004341"/>
            <a:chOff x="-642511" y="-710876"/>
            <a:chExt cx="6350000" cy="6350000"/>
          </a:xfrm>
        </p:grpSpPr>
        <p:sp>
          <p:nvSpPr>
            <p:cNvPr id="38" name="Freeform 38"/>
            <p:cNvSpPr/>
            <p:nvPr/>
          </p:nvSpPr>
          <p:spPr>
            <a:xfrm>
              <a:off x="-642511" y="-710876"/>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dirty="0"/>
            </a:p>
          </p:txBody>
        </p:sp>
      </p:grpSp>
      <p:grpSp>
        <p:nvGrpSpPr>
          <p:cNvPr id="39" name="Group 39"/>
          <p:cNvGrpSpPr/>
          <p:nvPr/>
        </p:nvGrpSpPr>
        <p:grpSpPr>
          <a:xfrm>
            <a:off x="8388482" y="6193352"/>
            <a:ext cx="9087548" cy="1190064"/>
            <a:chOff x="160882" y="-135210"/>
            <a:chExt cx="13335931" cy="1586752"/>
          </a:xfrm>
        </p:grpSpPr>
        <p:grpSp>
          <p:nvGrpSpPr>
            <p:cNvPr id="40" name="Group 40"/>
            <p:cNvGrpSpPr/>
            <p:nvPr/>
          </p:nvGrpSpPr>
          <p:grpSpPr>
            <a:xfrm>
              <a:off x="160882" y="-135210"/>
              <a:ext cx="13335931" cy="1586752"/>
              <a:chOff x="45549" y="-56274"/>
              <a:chExt cx="3775686" cy="660400"/>
            </a:xfrm>
          </p:grpSpPr>
          <p:sp>
            <p:nvSpPr>
              <p:cNvPr id="41" name="Freeform 41"/>
              <p:cNvSpPr/>
              <p:nvPr/>
            </p:nvSpPr>
            <p:spPr>
              <a:xfrm>
                <a:off x="45549" y="-56274"/>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dirty="0"/>
              </a:p>
            </p:txBody>
          </p:sp>
        </p:grpSp>
        <p:sp>
          <p:nvSpPr>
            <p:cNvPr id="42" name="TextBox 42"/>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grpSp>
        <p:nvGrpSpPr>
          <p:cNvPr id="43" name="Group 43"/>
          <p:cNvGrpSpPr/>
          <p:nvPr/>
        </p:nvGrpSpPr>
        <p:grpSpPr>
          <a:xfrm>
            <a:off x="9233007" y="6307202"/>
            <a:ext cx="1004341" cy="1004341"/>
            <a:chOff x="0" y="0"/>
            <a:chExt cx="6350000" cy="6350000"/>
          </a:xfrm>
        </p:grpSpPr>
        <p:sp>
          <p:nvSpPr>
            <p:cNvPr id="44" name="Freeform 4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sp>
        <p:nvSpPr>
          <p:cNvPr id="45" name="TextBox 45"/>
          <p:cNvSpPr txBox="1"/>
          <p:nvPr/>
        </p:nvSpPr>
        <p:spPr>
          <a:xfrm>
            <a:off x="9450971" y="4510731"/>
            <a:ext cx="454187" cy="803276"/>
          </a:xfrm>
          <a:prstGeom prst="rect">
            <a:avLst/>
          </a:prstGeom>
        </p:spPr>
        <p:txBody>
          <a:bodyPr lIns="0" tIns="0" rIns="0" bIns="0" rtlCol="0" anchor="t">
            <a:spAutoFit/>
          </a:bodyPr>
          <a:lstStyle/>
          <a:p>
            <a:pPr marL="0" lvl="0" indent="0" algn="ctr">
              <a:lnSpc>
                <a:spcPts val="6499"/>
              </a:lnSpc>
              <a:spcBef>
                <a:spcPct val="0"/>
              </a:spcBef>
            </a:pPr>
            <a:r>
              <a:rPr lang="en-US" sz="4999" dirty="0">
                <a:solidFill>
                  <a:srgbClr val="FFFFFF"/>
                </a:solidFill>
                <a:latin typeface="Josefin Sans"/>
              </a:rPr>
              <a:t>4</a:t>
            </a:r>
          </a:p>
        </p:txBody>
      </p:sp>
      <p:sp>
        <p:nvSpPr>
          <p:cNvPr id="46" name="TextBox 46"/>
          <p:cNvSpPr txBox="1"/>
          <p:nvPr/>
        </p:nvSpPr>
        <p:spPr>
          <a:xfrm>
            <a:off x="9659540" y="4551568"/>
            <a:ext cx="7414422" cy="723901"/>
          </a:xfrm>
          <a:prstGeom prst="rect">
            <a:avLst/>
          </a:prstGeom>
        </p:spPr>
        <p:txBody>
          <a:bodyPr lIns="0" tIns="0" rIns="0" bIns="0" rtlCol="0" anchor="t">
            <a:spAutoFit/>
          </a:bodyPr>
          <a:lstStyle/>
          <a:p>
            <a:pPr algn="ctr">
              <a:lnSpc>
                <a:spcPts val="5849"/>
              </a:lnSpc>
              <a:spcBef>
                <a:spcPct val="0"/>
              </a:spcBef>
            </a:pPr>
            <a:r>
              <a:rPr lang="en-US" sz="4499" dirty="0">
                <a:solidFill>
                  <a:srgbClr val="000000"/>
                </a:solidFill>
                <a:latin typeface="Josefin Sans"/>
              </a:rPr>
              <a:t>Serverless Computing</a:t>
            </a:r>
          </a:p>
        </p:txBody>
      </p:sp>
      <p:sp>
        <p:nvSpPr>
          <p:cNvPr id="47" name="TextBox 47"/>
          <p:cNvSpPr txBox="1"/>
          <p:nvPr/>
        </p:nvSpPr>
        <p:spPr>
          <a:xfrm>
            <a:off x="9906674" y="6524337"/>
            <a:ext cx="6629711" cy="734696"/>
          </a:xfrm>
          <a:prstGeom prst="rect">
            <a:avLst/>
          </a:prstGeom>
        </p:spPr>
        <p:txBody>
          <a:bodyPr lIns="0" tIns="0" rIns="0" bIns="0" rtlCol="0" anchor="t">
            <a:spAutoFit/>
          </a:bodyPr>
          <a:lstStyle/>
          <a:p>
            <a:pPr algn="ctr">
              <a:lnSpc>
                <a:spcPts val="5719"/>
              </a:lnSpc>
              <a:spcBef>
                <a:spcPct val="0"/>
              </a:spcBef>
            </a:pPr>
            <a:r>
              <a:rPr lang="en-US" sz="4399" dirty="0">
                <a:solidFill>
                  <a:srgbClr val="000000"/>
                </a:solidFill>
                <a:latin typeface="Josefin Sans"/>
                <a:hlinkClick r:id="rId2" tooltip="https://en.wikipedia.org/wiki/Pooling_(resource_management)"/>
              </a:rPr>
              <a:t>Edge Computing</a:t>
            </a:r>
          </a:p>
        </p:txBody>
      </p:sp>
      <p:sp>
        <p:nvSpPr>
          <p:cNvPr id="48" name="TextBox 48"/>
          <p:cNvSpPr txBox="1"/>
          <p:nvPr/>
        </p:nvSpPr>
        <p:spPr>
          <a:xfrm>
            <a:off x="9494858" y="6485273"/>
            <a:ext cx="454187" cy="803276"/>
          </a:xfrm>
          <a:prstGeom prst="rect">
            <a:avLst/>
          </a:prstGeom>
        </p:spPr>
        <p:txBody>
          <a:bodyPr lIns="0" tIns="0" rIns="0" bIns="0" rtlCol="0" anchor="t">
            <a:spAutoFit/>
          </a:bodyPr>
          <a:lstStyle/>
          <a:p>
            <a:pPr marL="0" lvl="0" indent="0" algn="ctr">
              <a:lnSpc>
                <a:spcPts val="6499"/>
              </a:lnSpc>
              <a:spcBef>
                <a:spcPct val="0"/>
              </a:spcBef>
            </a:pPr>
            <a:r>
              <a:rPr lang="en-US" sz="4999" dirty="0">
                <a:solidFill>
                  <a:srgbClr val="FFFFFF"/>
                </a:solidFill>
                <a:latin typeface="Josefin Sans"/>
              </a:rPr>
              <a:t>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3C4A5"/>
        </a:solidFill>
        <a:effectLst/>
      </p:bgPr>
    </p:bg>
    <p:spTree>
      <p:nvGrpSpPr>
        <p:cNvPr id="1" name=""/>
        <p:cNvGrpSpPr/>
        <p:nvPr/>
      </p:nvGrpSpPr>
      <p:grpSpPr>
        <a:xfrm>
          <a:off x="0" y="0"/>
          <a:ext cx="0" cy="0"/>
          <a:chOff x="0" y="0"/>
          <a:chExt cx="0" cy="0"/>
        </a:xfrm>
      </p:grpSpPr>
      <p:grpSp>
        <p:nvGrpSpPr>
          <p:cNvPr id="2" name="Group 2"/>
          <p:cNvGrpSpPr/>
          <p:nvPr/>
        </p:nvGrpSpPr>
        <p:grpSpPr>
          <a:xfrm>
            <a:off x="1990104" y="439515"/>
            <a:ext cx="14731821" cy="1325262"/>
            <a:chOff x="0" y="0"/>
            <a:chExt cx="7940471" cy="714318"/>
          </a:xfrm>
        </p:grpSpPr>
        <p:sp>
          <p:nvSpPr>
            <p:cNvPr id="3" name="Freeform 3"/>
            <p:cNvSpPr/>
            <p:nvPr/>
          </p:nvSpPr>
          <p:spPr>
            <a:xfrm>
              <a:off x="0" y="0"/>
              <a:ext cx="7940471" cy="714318"/>
            </a:xfrm>
            <a:custGeom>
              <a:avLst/>
              <a:gdLst/>
              <a:ahLst/>
              <a:cxnLst/>
              <a:rect l="l" t="t" r="r" b="b"/>
              <a:pathLst>
                <a:path w="7940471" h="714318">
                  <a:moveTo>
                    <a:pt x="7816011" y="714318"/>
                  </a:moveTo>
                  <a:lnTo>
                    <a:pt x="124460" y="714318"/>
                  </a:lnTo>
                  <a:cubicBezTo>
                    <a:pt x="55880" y="714318"/>
                    <a:pt x="0" y="658438"/>
                    <a:pt x="0" y="589858"/>
                  </a:cubicBezTo>
                  <a:lnTo>
                    <a:pt x="0" y="124460"/>
                  </a:lnTo>
                  <a:cubicBezTo>
                    <a:pt x="0" y="55880"/>
                    <a:pt x="55880" y="0"/>
                    <a:pt x="124460" y="0"/>
                  </a:cubicBezTo>
                  <a:lnTo>
                    <a:pt x="7816011" y="0"/>
                  </a:lnTo>
                  <a:cubicBezTo>
                    <a:pt x="7884591" y="0"/>
                    <a:pt x="7940471" y="55880"/>
                    <a:pt x="7940471" y="124460"/>
                  </a:cubicBezTo>
                  <a:lnTo>
                    <a:pt x="7940471" y="589858"/>
                  </a:lnTo>
                  <a:cubicBezTo>
                    <a:pt x="7940471" y="658438"/>
                    <a:pt x="7884591" y="714318"/>
                    <a:pt x="7816011" y="714318"/>
                  </a:cubicBezTo>
                  <a:close/>
                </a:path>
              </a:pathLst>
            </a:custGeom>
            <a:solidFill>
              <a:srgbClr val="FFFFFF"/>
            </a:solidFill>
          </p:spPr>
          <p:txBody>
            <a:bodyPr/>
            <a:lstStyle/>
            <a:p>
              <a:endParaRPr lang="en-US"/>
            </a:p>
          </p:txBody>
        </p:sp>
      </p:grpSp>
      <p:grpSp>
        <p:nvGrpSpPr>
          <p:cNvPr id="4" name="Group 4"/>
          <p:cNvGrpSpPr/>
          <p:nvPr/>
        </p:nvGrpSpPr>
        <p:grpSpPr>
          <a:xfrm>
            <a:off x="371709" y="1990104"/>
            <a:ext cx="17489151" cy="2093626"/>
            <a:chOff x="0" y="0"/>
            <a:chExt cx="5516666" cy="660400"/>
          </a:xfrm>
        </p:grpSpPr>
        <p:sp>
          <p:nvSpPr>
            <p:cNvPr id="5" name="Freeform 5"/>
            <p:cNvSpPr/>
            <p:nvPr/>
          </p:nvSpPr>
          <p:spPr>
            <a:xfrm>
              <a:off x="0" y="0"/>
              <a:ext cx="5516666" cy="660400"/>
            </a:xfrm>
            <a:custGeom>
              <a:avLst/>
              <a:gdLst/>
              <a:ahLst/>
              <a:cxnLst/>
              <a:rect l="l" t="t" r="r" b="b"/>
              <a:pathLst>
                <a:path w="5516666" h="660400">
                  <a:moveTo>
                    <a:pt x="5392206" y="660400"/>
                  </a:moveTo>
                  <a:lnTo>
                    <a:pt x="124460" y="660400"/>
                  </a:lnTo>
                  <a:cubicBezTo>
                    <a:pt x="55880" y="660400"/>
                    <a:pt x="0" y="604520"/>
                    <a:pt x="0" y="535940"/>
                  </a:cubicBezTo>
                  <a:lnTo>
                    <a:pt x="0" y="124460"/>
                  </a:lnTo>
                  <a:cubicBezTo>
                    <a:pt x="0" y="55880"/>
                    <a:pt x="55880" y="0"/>
                    <a:pt x="124460" y="0"/>
                  </a:cubicBezTo>
                  <a:lnTo>
                    <a:pt x="5392207" y="0"/>
                  </a:lnTo>
                  <a:cubicBezTo>
                    <a:pt x="5460786" y="0"/>
                    <a:pt x="5516666" y="55880"/>
                    <a:pt x="5516666" y="124460"/>
                  </a:cubicBezTo>
                  <a:lnTo>
                    <a:pt x="5516666" y="535940"/>
                  </a:lnTo>
                  <a:cubicBezTo>
                    <a:pt x="5516666" y="604520"/>
                    <a:pt x="5460786" y="660400"/>
                    <a:pt x="5392207" y="660400"/>
                  </a:cubicBezTo>
                  <a:close/>
                </a:path>
              </a:pathLst>
            </a:custGeom>
            <a:solidFill>
              <a:srgbClr val="FFFFFF"/>
            </a:solidFill>
          </p:spPr>
          <p:txBody>
            <a:bodyPr/>
            <a:lstStyle/>
            <a:p>
              <a:endParaRPr lang="en-US"/>
            </a:p>
          </p:txBody>
        </p:sp>
      </p:grpSp>
      <p:sp>
        <p:nvSpPr>
          <p:cNvPr id="6" name="Freeform 6"/>
          <p:cNvSpPr/>
          <p:nvPr/>
        </p:nvSpPr>
        <p:spPr>
          <a:xfrm>
            <a:off x="1028700" y="4493305"/>
            <a:ext cx="6375830" cy="4560981"/>
          </a:xfrm>
          <a:custGeom>
            <a:avLst/>
            <a:gdLst/>
            <a:ahLst/>
            <a:cxnLst/>
            <a:rect l="l" t="t" r="r" b="b"/>
            <a:pathLst>
              <a:path w="6375830" h="4560981">
                <a:moveTo>
                  <a:pt x="0" y="0"/>
                </a:moveTo>
                <a:lnTo>
                  <a:pt x="6375830" y="0"/>
                </a:lnTo>
                <a:lnTo>
                  <a:pt x="6375830" y="4560980"/>
                </a:lnTo>
                <a:lnTo>
                  <a:pt x="0" y="4560980"/>
                </a:lnTo>
                <a:lnTo>
                  <a:pt x="0" y="0"/>
                </a:lnTo>
                <a:close/>
              </a:path>
            </a:pathLst>
          </a:custGeom>
          <a:blipFill>
            <a:blip r:embed="rId2"/>
            <a:stretch>
              <a:fillRect l="-16595" r="-10730"/>
            </a:stretch>
          </a:blipFill>
        </p:spPr>
        <p:txBody>
          <a:bodyPr/>
          <a:lstStyle/>
          <a:p>
            <a:endParaRPr lang="en-US"/>
          </a:p>
        </p:txBody>
      </p:sp>
      <p:sp>
        <p:nvSpPr>
          <p:cNvPr id="7" name="Freeform 7"/>
          <p:cNvSpPr/>
          <p:nvPr/>
        </p:nvSpPr>
        <p:spPr>
          <a:xfrm>
            <a:off x="9144000" y="4521880"/>
            <a:ext cx="8057611" cy="4532406"/>
          </a:xfrm>
          <a:custGeom>
            <a:avLst/>
            <a:gdLst/>
            <a:ahLst/>
            <a:cxnLst/>
            <a:rect l="l" t="t" r="r" b="b"/>
            <a:pathLst>
              <a:path w="8057611" h="4532406">
                <a:moveTo>
                  <a:pt x="0" y="0"/>
                </a:moveTo>
                <a:lnTo>
                  <a:pt x="8057611" y="0"/>
                </a:lnTo>
                <a:lnTo>
                  <a:pt x="8057611" y="4532405"/>
                </a:lnTo>
                <a:lnTo>
                  <a:pt x="0" y="4532405"/>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3403282" y="583033"/>
            <a:ext cx="12598718" cy="971550"/>
          </a:xfrm>
          <a:prstGeom prst="rect">
            <a:avLst/>
          </a:prstGeom>
        </p:spPr>
        <p:txBody>
          <a:bodyPr wrap="square" lIns="0" tIns="0" rIns="0" bIns="0" rtlCol="0" anchor="t">
            <a:spAutoFit/>
          </a:bodyPr>
          <a:lstStyle/>
          <a:p>
            <a:pPr algn="ctr">
              <a:lnSpc>
                <a:spcPts val="7799"/>
              </a:lnSpc>
              <a:spcBef>
                <a:spcPct val="0"/>
              </a:spcBef>
            </a:pPr>
            <a:r>
              <a:rPr lang="en-US" sz="5999" dirty="0">
                <a:solidFill>
                  <a:srgbClr val="000000"/>
                </a:solidFill>
                <a:latin typeface="Josefin Sans"/>
              </a:rPr>
              <a:t>IaaS (Infrastructure as a Service)</a:t>
            </a:r>
          </a:p>
        </p:txBody>
      </p:sp>
      <p:sp>
        <p:nvSpPr>
          <p:cNvPr id="9" name="TextBox 9"/>
          <p:cNvSpPr txBox="1"/>
          <p:nvPr/>
        </p:nvSpPr>
        <p:spPr>
          <a:xfrm>
            <a:off x="0" y="2760692"/>
            <a:ext cx="17860861" cy="2932776"/>
          </a:xfrm>
          <a:prstGeom prst="rect">
            <a:avLst/>
          </a:prstGeom>
        </p:spPr>
        <p:txBody>
          <a:bodyPr lIns="0" tIns="0" rIns="0" bIns="0" rtlCol="0" anchor="t">
            <a:spAutoFit/>
          </a:bodyPr>
          <a:lstStyle/>
          <a:p>
            <a:pPr marL="930149" lvl="1" indent="-465074">
              <a:lnSpc>
                <a:spcPts val="7927"/>
              </a:lnSpc>
              <a:buFont typeface="Arial"/>
              <a:buChar char="•"/>
            </a:pPr>
            <a:r>
              <a:rPr lang="en-US" sz="4308">
                <a:solidFill>
                  <a:srgbClr val="000000"/>
                </a:solidFill>
                <a:latin typeface="Josefin Sans"/>
              </a:rPr>
              <a:t>Offers virtualized infrastructure resources on a pay-as-you-go basis.</a:t>
            </a:r>
          </a:p>
          <a:p>
            <a:pPr>
              <a:lnSpc>
                <a:spcPts val="7927"/>
              </a:lnSpc>
            </a:pPr>
            <a:endParaRPr lang="en-US" sz="4308">
              <a:solidFill>
                <a:srgbClr val="000000"/>
              </a:solidFill>
              <a:latin typeface="Josefin Sans"/>
            </a:endParaRPr>
          </a:p>
          <a:p>
            <a:pPr>
              <a:lnSpc>
                <a:spcPts val="7927"/>
              </a:lnSpc>
            </a:pPr>
            <a:endParaRPr lang="en-US" sz="4308">
              <a:solidFill>
                <a:srgbClr val="000000"/>
              </a:solidFill>
              <a:latin typeface="Josefin Sans"/>
            </a:endParaRPr>
          </a:p>
        </p:txBody>
      </p:sp>
      <p:sp>
        <p:nvSpPr>
          <p:cNvPr id="10" name="TextBox 10"/>
          <p:cNvSpPr txBox="1"/>
          <p:nvPr/>
        </p:nvSpPr>
        <p:spPr>
          <a:xfrm>
            <a:off x="1129956" y="2114091"/>
            <a:ext cx="4546653" cy="800149"/>
          </a:xfrm>
          <a:prstGeom prst="rect">
            <a:avLst/>
          </a:prstGeom>
        </p:spPr>
        <p:txBody>
          <a:bodyPr lIns="0" tIns="0" rIns="0" bIns="0" rtlCol="0" anchor="t">
            <a:spAutoFit/>
          </a:bodyPr>
          <a:lstStyle/>
          <a:p>
            <a:pPr>
              <a:lnSpc>
                <a:spcPts val="6391"/>
              </a:lnSpc>
              <a:spcBef>
                <a:spcPct val="0"/>
              </a:spcBef>
            </a:pPr>
            <a:r>
              <a:rPr lang="en-US" sz="4916">
                <a:solidFill>
                  <a:srgbClr val="000000"/>
                </a:solidFill>
                <a:latin typeface="Josefin Sans Bold"/>
              </a:rPr>
              <a:t>Defination</a:t>
            </a:r>
          </a:p>
        </p:txBody>
      </p:sp>
      <p:sp>
        <p:nvSpPr>
          <p:cNvPr id="11" name="TextBox 11"/>
          <p:cNvSpPr txBox="1"/>
          <p:nvPr/>
        </p:nvSpPr>
        <p:spPr>
          <a:xfrm>
            <a:off x="2265706" y="9220200"/>
            <a:ext cx="3410903" cy="565150"/>
          </a:xfrm>
          <a:prstGeom prst="rect">
            <a:avLst/>
          </a:prstGeom>
        </p:spPr>
        <p:txBody>
          <a:bodyPr lIns="0" tIns="0" rIns="0" bIns="0" rtlCol="0" anchor="t">
            <a:spAutoFit/>
          </a:bodyPr>
          <a:lstStyle/>
          <a:p>
            <a:pPr algn="ctr">
              <a:lnSpc>
                <a:spcPts val="4549"/>
              </a:lnSpc>
              <a:spcBef>
                <a:spcPct val="0"/>
              </a:spcBef>
            </a:pPr>
            <a:r>
              <a:rPr lang="en-US" sz="3499">
                <a:solidFill>
                  <a:srgbClr val="000000"/>
                </a:solidFill>
                <a:latin typeface="Josefin Sans"/>
              </a:rPr>
              <a:t>Virtual Machines</a:t>
            </a:r>
          </a:p>
        </p:txBody>
      </p:sp>
      <p:sp>
        <p:nvSpPr>
          <p:cNvPr id="12" name="TextBox 12"/>
          <p:cNvSpPr txBox="1"/>
          <p:nvPr/>
        </p:nvSpPr>
        <p:spPr>
          <a:xfrm>
            <a:off x="10520795" y="9220200"/>
            <a:ext cx="4624864" cy="565150"/>
          </a:xfrm>
          <a:prstGeom prst="rect">
            <a:avLst/>
          </a:prstGeom>
        </p:spPr>
        <p:txBody>
          <a:bodyPr lIns="0" tIns="0" rIns="0" bIns="0" rtlCol="0" anchor="t">
            <a:spAutoFit/>
          </a:bodyPr>
          <a:lstStyle/>
          <a:p>
            <a:pPr algn="ctr">
              <a:lnSpc>
                <a:spcPts val="4549"/>
              </a:lnSpc>
              <a:spcBef>
                <a:spcPct val="0"/>
              </a:spcBef>
            </a:pPr>
            <a:r>
              <a:rPr lang="en-US" sz="3499">
                <a:solidFill>
                  <a:srgbClr val="000000"/>
                </a:solidFill>
                <a:latin typeface="Josefin Sans"/>
              </a:rPr>
              <a:t>Scalable Web Hosting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B040"/>
        </a:solidFill>
        <a:effectLst/>
      </p:bgPr>
    </p:bg>
    <p:spTree>
      <p:nvGrpSpPr>
        <p:cNvPr id="1" name=""/>
        <p:cNvGrpSpPr/>
        <p:nvPr/>
      </p:nvGrpSpPr>
      <p:grpSpPr>
        <a:xfrm>
          <a:off x="0" y="0"/>
          <a:ext cx="0" cy="0"/>
          <a:chOff x="0" y="0"/>
          <a:chExt cx="0" cy="0"/>
        </a:xfrm>
      </p:grpSpPr>
      <p:grpSp>
        <p:nvGrpSpPr>
          <p:cNvPr id="2" name="Group 2"/>
          <p:cNvGrpSpPr/>
          <p:nvPr/>
        </p:nvGrpSpPr>
        <p:grpSpPr>
          <a:xfrm>
            <a:off x="1320454" y="1042986"/>
            <a:ext cx="15529405" cy="7655946"/>
            <a:chOff x="0" y="0"/>
            <a:chExt cx="3249882" cy="1602181"/>
          </a:xfrm>
        </p:grpSpPr>
        <p:sp>
          <p:nvSpPr>
            <p:cNvPr id="3" name="Freeform 3"/>
            <p:cNvSpPr/>
            <p:nvPr/>
          </p:nvSpPr>
          <p:spPr>
            <a:xfrm>
              <a:off x="0" y="0"/>
              <a:ext cx="3249882" cy="1602181"/>
            </a:xfrm>
            <a:custGeom>
              <a:avLst/>
              <a:gdLst/>
              <a:ahLst/>
              <a:cxnLst/>
              <a:rect l="l" t="t" r="r" b="b"/>
              <a:pathLst>
                <a:path w="3249882" h="1602181">
                  <a:moveTo>
                    <a:pt x="3125422" y="1602181"/>
                  </a:moveTo>
                  <a:lnTo>
                    <a:pt x="124460" y="1602181"/>
                  </a:lnTo>
                  <a:cubicBezTo>
                    <a:pt x="55880" y="1602181"/>
                    <a:pt x="0" y="1546301"/>
                    <a:pt x="0" y="1477721"/>
                  </a:cubicBezTo>
                  <a:lnTo>
                    <a:pt x="0" y="124460"/>
                  </a:lnTo>
                  <a:cubicBezTo>
                    <a:pt x="0" y="55880"/>
                    <a:pt x="55880" y="0"/>
                    <a:pt x="124460" y="0"/>
                  </a:cubicBezTo>
                  <a:lnTo>
                    <a:pt x="3125422" y="0"/>
                  </a:lnTo>
                  <a:cubicBezTo>
                    <a:pt x="3194002" y="0"/>
                    <a:pt x="3249882" y="55880"/>
                    <a:pt x="3249882" y="124460"/>
                  </a:cubicBezTo>
                  <a:lnTo>
                    <a:pt x="3249882" y="1477721"/>
                  </a:lnTo>
                  <a:cubicBezTo>
                    <a:pt x="3249882" y="1546301"/>
                    <a:pt x="3194002" y="1602181"/>
                    <a:pt x="3125422" y="1602181"/>
                  </a:cubicBezTo>
                  <a:close/>
                </a:path>
              </a:pathLst>
            </a:custGeom>
            <a:solidFill>
              <a:srgbClr val="FFFFFF"/>
            </a:solidFill>
          </p:spPr>
          <p:txBody>
            <a:bodyPr/>
            <a:lstStyle/>
            <a:p>
              <a:endParaRPr lang="en-US"/>
            </a:p>
          </p:txBody>
        </p:sp>
      </p:grpSp>
      <p:grpSp>
        <p:nvGrpSpPr>
          <p:cNvPr id="4" name="Group 4"/>
          <p:cNvGrpSpPr/>
          <p:nvPr/>
        </p:nvGrpSpPr>
        <p:grpSpPr>
          <a:xfrm>
            <a:off x="3581400" y="2156681"/>
            <a:ext cx="8727975" cy="5973638"/>
            <a:chOff x="0" y="340995"/>
            <a:chExt cx="11637299" cy="7964849"/>
          </a:xfrm>
        </p:grpSpPr>
        <p:sp>
          <p:nvSpPr>
            <p:cNvPr id="5" name="TextBox 5"/>
            <p:cNvSpPr txBox="1"/>
            <p:nvPr/>
          </p:nvSpPr>
          <p:spPr>
            <a:xfrm>
              <a:off x="0" y="340995"/>
              <a:ext cx="11637299" cy="1482725"/>
            </a:xfrm>
            <a:prstGeom prst="rect">
              <a:avLst/>
            </a:prstGeom>
          </p:spPr>
          <p:txBody>
            <a:bodyPr lIns="0" tIns="0" rIns="0" bIns="0" rtlCol="0" anchor="t">
              <a:spAutoFit/>
            </a:bodyPr>
            <a:lstStyle/>
            <a:p>
              <a:pPr>
                <a:lnSpc>
                  <a:spcPts val="8730"/>
                </a:lnSpc>
              </a:pPr>
              <a:r>
                <a:rPr lang="en-US" sz="7275">
                  <a:solidFill>
                    <a:srgbClr val="000000"/>
                  </a:solidFill>
                  <a:latin typeface="Josefin Sans"/>
                </a:rPr>
                <a:t>Member :</a:t>
              </a:r>
            </a:p>
          </p:txBody>
        </p:sp>
        <p:sp>
          <p:nvSpPr>
            <p:cNvPr id="6" name="TextBox 6"/>
            <p:cNvSpPr txBox="1"/>
            <p:nvPr/>
          </p:nvSpPr>
          <p:spPr>
            <a:xfrm>
              <a:off x="0" y="2519645"/>
              <a:ext cx="11000248" cy="5786199"/>
            </a:xfrm>
            <a:prstGeom prst="rect">
              <a:avLst/>
            </a:prstGeom>
          </p:spPr>
          <p:txBody>
            <a:bodyPr wrap="square" lIns="0" tIns="0" rIns="0" bIns="0" rtlCol="0" anchor="t">
              <a:spAutoFit/>
            </a:bodyPr>
            <a:lstStyle/>
            <a:p>
              <a:pPr>
                <a:lnSpc>
                  <a:spcPct val="150000"/>
                </a:lnSpc>
              </a:pPr>
              <a:r>
                <a:rPr lang="en-US" sz="4800" dirty="0">
                  <a:solidFill>
                    <a:srgbClr val="000000"/>
                  </a:solidFill>
                  <a:latin typeface="Josefin Sans"/>
                </a:rPr>
                <a:t>+</a:t>
              </a:r>
              <a:r>
                <a:rPr lang="en-US" sz="4800" dirty="0" err="1">
                  <a:solidFill>
                    <a:srgbClr val="000000"/>
                  </a:solidFill>
                  <a:latin typeface="Josefin Sans"/>
                </a:rPr>
                <a:t>Phùng</a:t>
              </a:r>
              <a:r>
                <a:rPr lang="en-US" sz="4800" dirty="0">
                  <a:solidFill>
                    <a:srgbClr val="000000"/>
                  </a:solidFill>
                  <a:latin typeface="Josefin Sans"/>
                </a:rPr>
                <a:t> Anh Sang</a:t>
              </a:r>
            </a:p>
            <a:p>
              <a:pPr>
                <a:lnSpc>
                  <a:spcPct val="150000"/>
                </a:lnSpc>
              </a:pPr>
              <a:r>
                <a:rPr lang="en-US" sz="4800" dirty="0">
                  <a:solidFill>
                    <a:srgbClr val="000000"/>
                  </a:solidFill>
                  <a:latin typeface="Josefin Sans"/>
                </a:rPr>
                <a:t>+</a:t>
              </a:r>
              <a:r>
                <a:rPr lang="en-US" sz="4800" dirty="0" err="1">
                  <a:solidFill>
                    <a:srgbClr val="000000"/>
                  </a:solidFill>
                  <a:latin typeface="Josefin Sans"/>
                </a:rPr>
                <a:t>Nguyễn</a:t>
              </a:r>
              <a:r>
                <a:rPr lang="en-US" sz="4800" dirty="0">
                  <a:solidFill>
                    <a:srgbClr val="000000"/>
                  </a:solidFill>
                  <a:latin typeface="Josefin Sans"/>
                </a:rPr>
                <a:t> </a:t>
              </a:r>
              <a:r>
                <a:rPr lang="en-US" sz="4800" dirty="0" err="1">
                  <a:solidFill>
                    <a:srgbClr val="000000"/>
                  </a:solidFill>
                  <a:latin typeface="Josefin Sans"/>
                </a:rPr>
                <a:t>Mạnh</a:t>
              </a:r>
              <a:r>
                <a:rPr lang="en-US" sz="4800" dirty="0">
                  <a:solidFill>
                    <a:srgbClr val="000000"/>
                  </a:solidFill>
                  <a:latin typeface="Josefin Sans"/>
                </a:rPr>
                <a:t> </a:t>
              </a:r>
              <a:r>
                <a:rPr lang="en-US" sz="4800" dirty="0" err="1">
                  <a:solidFill>
                    <a:srgbClr val="000000"/>
                  </a:solidFill>
                  <a:latin typeface="Josefin Sans"/>
                </a:rPr>
                <a:t>Trường</a:t>
              </a:r>
              <a:r>
                <a:rPr lang="en-US" sz="4800" dirty="0">
                  <a:solidFill>
                    <a:srgbClr val="000000"/>
                  </a:solidFill>
                  <a:latin typeface="Josefin Sans"/>
                </a:rPr>
                <a:t> </a:t>
              </a:r>
              <a:r>
                <a:rPr lang="en-US" sz="4800" dirty="0" err="1">
                  <a:solidFill>
                    <a:srgbClr val="000000"/>
                  </a:solidFill>
                  <a:latin typeface="Josefin Sans"/>
                </a:rPr>
                <a:t>Đạt</a:t>
              </a:r>
              <a:endParaRPr lang="en-US" sz="4800" dirty="0">
                <a:solidFill>
                  <a:srgbClr val="000000"/>
                </a:solidFill>
                <a:latin typeface="Josefin Sans"/>
              </a:endParaRPr>
            </a:p>
            <a:p>
              <a:pPr>
                <a:lnSpc>
                  <a:spcPct val="150000"/>
                </a:lnSpc>
              </a:pPr>
              <a:r>
                <a:rPr lang="en-US" sz="4800" dirty="0">
                  <a:solidFill>
                    <a:srgbClr val="000000"/>
                  </a:solidFill>
                  <a:latin typeface="Josefin Sans"/>
                </a:rPr>
                <a:t>+</a:t>
              </a:r>
              <a:r>
                <a:rPr lang="en-US" sz="4800" dirty="0" err="1">
                  <a:solidFill>
                    <a:srgbClr val="000000"/>
                  </a:solidFill>
                  <a:latin typeface="Josefin Sans"/>
                </a:rPr>
                <a:t>Trương</a:t>
              </a:r>
              <a:r>
                <a:rPr lang="en-US" sz="4800" dirty="0">
                  <a:solidFill>
                    <a:srgbClr val="000000"/>
                  </a:solidFill>
                  <a:latin typeface="Josefin Sans"/>
                </a:rPr>
                <a:t> Bá </a:t>
              </a:r>
              <a:r>
                <a:rPr lang="en-US" sz="4800" dirty="0" err="1">
                  <a:solidFill>
                    <a:srgbClr val="000000"/>
                  </a:solidFill>
                  <a:latin typeface="Josefin Sans"/>
                </a:rPr>
                <a:t>Vương</a:t>
              </a:r>
              <a:endParaRPr lang="en-US" sz="4800" dirty="0">
                <a:solidFill>
                  <a:srgbClr val="000000"/>
                </a:solidFill>
                <a:latin typeface="Josefin Sans"/>
              </a:endParaRPr>
            </a:p>
            <a:p>
              <a:pPr>
                <a:lnSpc>
                  <a:spcPct val="150000"/>
                </a:lnSpc>
              </a:pPr>
              <a:r>
                <a:rPr lang="en-US" sz="4800" dirty="0">
                  <a:solidFill>
                    <a:srgbClr val="000000"/>
                  </a:solidFill>
                  <a:latin typeface="Josefin Sans"/>
                </a:rPr>
                <a:t>+</a:t>
              </a:r>
              <a:r>
                <a:rPr lang="en-US" sz="4800" dirty="0" err="1">
                  <a:solidFill>
                    <a:srgbClr val="000000"/>
                  </a:solidFill>
                  <a:latin typeface="Josefin Sans"/>
                </a:rPr>
                <a:t>Nguyễn</a:t>
              </a:r>
              <a:r>
                <a:rPr lang="en-US" sz="4800" dirty="0">
                  <a:solidFill>
                    <a:srgbClr val="000000"/>
                  </a:solidFill>
                  <a:latin typeface="Josefin Sans"/>
                </a:rPr>
                <a:t> Thái Khánh Duy</a:t>
              </a:r>
            </a:p>
          </p:txBody>
        </p:sp>
      </p:grpSp>
      <p:sp>
        <p:nvSpPr>
          <p:cNvPr id="7" name="Freeform 7"/>
          <p:cNvSpPr/>
          <p:nvPr/>
        </p:nvSpPr>
        <p:spPr>
          <a:xfrm rot="5400000">
            <a:off x="13741222" y="4374072"/>
            <a:ext cx="7036156" cy="345411"/>
          </a:xfrm>
          <a:custGeom>
            <a:avLst/>
            <a:gdLst/>
            <a:ahLst/>
            <a:cxnLst/>
            <a:rect l="l" t="t" r="r" b="b"/>
            <a:pathLst>
              <a:path w="7036156" h="345411">
                <a:moveTo>
                  <a:pt x="0" y="0"/>
                </a:moveTo>
                <a:lnTo>
                  <a:pt x="7036156" y="0"/>
                </a:lnTo>
                <a:lnTo>
                  <a:pt x="7036156" y="345412"/>
                </a:lnTo>
                <a:lnTo>
                  <a:pt x="0" y="345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934208" y="9006969"/>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703608" y="9006969"/>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A60F1"/>
        </a:solidFill>
        <a:effectLst/>
      </p:bgPr>
    </p:bg>
    <p:spTree>
      <p:nvGrpSpPr>
        <p:cNvPr id="1" name=""/>
        <p:cNvGrpSpPr/>
        <p:nvPr/>
      </p:nvGrpSpPr>
      <p:grpSpPr>
        <a:xfrm>
          <a:off x="0" y="0"/>
          <a:ext cx="0" cy="0"/>
          <a:chOff x="0" y="0"/>
          <a:chExt cx="0" cy="0"/>
        </a:xfrm>
      </p:grpSpPr>
      <p:grpSp>
        <p:nvGrpSpPr>
          <p:cNvPr id="2" name="Group 2"/>
          <p:cNvGrpSpPr/>
          <p:nvPr/>
        </p:nvGrpSpPr>
        <p:grpSpPr>
          <a:xfrm>
            <a:off x="1990104" y="439515"/>
            <a:ext cx="14731821" cy="1325262"/>
            <a:chOff x="0" y="0"/>
            <a:chExt cx="7940471" cy="714318"/>
          </a:xfrm>
        </p:grpSpPr>
        <p:sp>
          <p:nvSpPr>
            <p:cNvPr id="3" name="Freeform 3"/>
            <p:cNvSpPr/>
            <p:nvPr/>
          </p:nvSpPr>
          <p:spPr>
            <a:xfrm>
              <a:off x="0" y="0"/>
              <a:ext cx="7940471" cy="714318"/>
            </a:xfrm>
            <a:custGeom>
              <a:avLst/>
              <a:gdLst/>
              <a:ahLst/>
              <a:cxnLst/>
              <a:rect l="l" t="t" r="r" b="b"/>
              <a:pathLst>
                <a:path w="7940471" h="714318">
                  <a:moveTo>
                    <a:pt x="7816011" y="714318"/>
                  </a:moveTo>
                  <a:lnTo>
                    <a:pt x="124460" y="714318"/>
                  </a:lnTo>
                  <a:cubicBezTo>
                    <a:pt x="55880" y="714318"/>
                    <a:pt x="0" y="658438"/>
                    <a:pt x="0" y="589858"/>
                  </a:cubicBezTo>
                  <a:lnTo>
                    <a:pt x="0" y="124460"/>
                  </a:lnTo>
                  <a:cubicBezTo>
                    <a:pt x="0" y="55880"/>
                    <a:pt x="55880" y="0"/>
                    <a:pt x="124460" y="0"/>
                  </a:cubicBezTo>
                  <a:lnTo>
                    <a:pt x="7816011" y="0"/>
                  </a:lnTo>
                  <a:cubicBezTo>
                    <a:pt x="7884591" y="0"/>
                    <a:pt x="7940471" y="55880"/>
                    <a:pt x="7940471" y="124460"/>
                  </a:cubicBezTo>
                  <a:lnTo>
                    <a:pt x="7940471" y="589858"/>
                  </a:lnTo>
                  <a:cubicBezTo>
                    <a:pt x="7940471" y="658438"/>
                    <a:pt x="7884591" y="714318"/>
                    <a:pt x="7816011" y="714318"/>
                  </a:cubicBezTo>
                  <a:close/>
                </a:path>
              </a:pathLst>
            </a:custGeom>
            <a:solidFill>
              <a:srgbClr val="FFFFFF"/>
            </a:solidFill>
          </p:spPr>
          <p:txBody>
            <a:bodyPr/>
            <a:lstStyle/>
            <a:p>
              <a:endParaRPr lang="en-US"/>
            </a:p>
          </p:txBody>
        </p:sp>
      </p:grpSp>
      <p:grpSp>
        <p:nvGrpSpPr>
          <p:cNvPr id="4" name="Group 4"/>
          <p:cNvGrpSpPr/>
          <p:nvPr/>
        </p:nvGrpSpPr>
        <p:grpSpPr>
          <a:xfrm>
            <a:off x="563990" y="2182384"/>
            <a:ext cx="17160020" cy="2093626"/>
            <a:chOff x="0" y="0"/>
            <a:chExt cx="5412847" cy="660400"/>
          </a:xfrm>
        </p:grpSpPr>
        <p:sp>
          <p:nvSpPr>
            <p:cNvPr id="5" name="Freeform 5"/>
            <p:cNvSpPr/>
            <p:nvPr/>
          </p:nvSpPr>
          <p:spPr>
            <a:xfrm>
              <a:off x="0" y="0"/>
              <a:ext cx="5412848" cy="660400"/>
            </a:xfrm>
            <a:custGeom>
              <a:avLst/>
              <a:gdLst/>
              <a:ahLst/>
              <a:cxnLst/>
              <a:rect l="l" t="t" r="r" b="b"/>
              <a:pathLst>
                <a:path w="5412848" h="660400">
                  <a:moveTo>
                    <a:pt x="5288387" y="660400"/>
                  </a:moveTo>
                  <a:lnTo>
                    <a:pt x="124460" y="660400"/>
                  </a:lnTo>
                  <a:cubicBezTo>
                    <a:pt x="55880" y="660400"/>
                    <a:pt x="0" y="604520"/>
                    <a:pt x="0" y="535940"/>
                  </a:cubicBezTo>
                  <a:lnTo>
                    <a:pt x="0" y="124460"/>
                  </a:lnTo>
                  <a:cubicBezTo>
                    <a:pt x="0" y="55880"/>
                    <a:pt x="55880" y="0"/>
                    <a:pt x="124460" y="0"/>
                  </a:cubicBezTo>
                  <a:lnTo>
                    <a:pt x="5288387" y="0"/>
                  </a:lnTo>
                  <a:cubicBezTo>
                    <a:pt x="5356967" y="0"/>
                    <a:pt x="5412848" y="55880"/>
                    <a:pt x="5412848" y="124460"/>
                  </a:cubicBezTo>
                  <a:lnTo>
                    <a:pt x="5412848" y="535940"/>
                  </a:lnTo>
                  <a:cubicBezTo>
                    <a:pt x="5412848" y="604520"/>
                    <a:pt x="5356967" y="660400"/>
                    <a:pt x="5288387" y="660400"/>
                  </a:cubicBezTo>
                  <a:close/>
                </a:path>
              </a:pathLst>
            </a:custGeom>
            <a:solidFill>
              <a:srgbClr val="FFFFFF"/>
            </a:solidFill>
          </p:spPr>
          <p:txBody>
            <a:bodyPr/>
            <a:lstStyle/>
            <a:p>
              <a:endParaRPr lang="en-US"/>
            </a:p>
          </p:txBody>
        </p:sp>
      </p:grpSp>
      <p:sp>
        <p:nvSpPr>
          <p:cNvPr id="6" name="Freeform 6"/>
          <p:cNvSpPr/>
          <p:nvPr/>
        </p:nvSpPr>
        <p:spPr>
          <a:xfrm>
            <a:off x="790490" y="4509874"/>
            <a:ext cx="7663589" cy="4514562"/>
          </a:xfrm>
          <a:custGeom>
            <a:avLst/>
            <a:gdLst/>
            <a:ahLst/>
            <a:cxnLst/>
            <a:rect l="l" t="t" r="r" b="b"/>
            <a:pathLst>
              <a:path w="7663589" h="4514562">
                <a:moveTo>
                  <a:pt x="0" y="0"/>
                </a:moveTo>
                <a:lnTo>
                  <a:pt x="7663590" y="0"/>
                </a:lnTo>
                <a:lnTo>
                  <a:pt x="7663590" y="4514562"/>
                </a:lnTo>
                <a:lnTo>
                  <a:pt x="0" y="4514562"/>
                </a:lnTo>
                <a:lnTo>
                  <a:pt x="0" y="0"/>
                </a:lnTo>
                <a:close/>
              </a:path>
            </a:pathLst>
          </a:custGeom>
          <a:blipFill>
            <a:blip r:embed="rId2"/>
            <a:stretch>
              <a:fillRect l="-13841" t="-35722" r="-12508" b="-35863"/>
            </a:stretch>
          </a:blipFill>
        </p:spPr>
        <p:txBody>
          <a:bodyPr/>
          <a:lstStyle/>
          <a:p>
            <a:endParaRPr lang="en-US"/>
          </a:p>
        </p:txBody>
      </p:sp>
      <p:sp>
        <p:nvSpPr>
          <p:cNvPr id="7" name="Freeform 7"/>
          <p:cNvSpPr/>
          <p:nvPr/>
        </p:nvSpPr>
        <p:spPr>
          <a:xfrm>
            <a:off x="9144000" y="4509874"/>
            <a:ext cx="8216459" cy="4313641"/>
          </a:xfrm>
          <a:custGeom>
            <a:avLst/>
            <a:gdLst/>
            <a:ahLst/>
            <a:cxnLst/>
            <a:rect l="l" t="t" r="r" b="b"/>
            <a:pathLst>
              <a:path w="8216459" h="4313641">
                <a:moveTo>
                  <a:pt x="0" y="0"/>
                </a:moveTo>
                <a:lnTo>
                  <a:pt x="8216459" y="0"/>
                </a:lnTo>
                <a:lnTo>
                  <a:pt x="8216459" y="4313641"/>
                </a:lnTo>
                <a:lnTo>
                  <a:pt x="0" y="431364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3733800" y="639391"/>
            <a:ext cx="11631811" cy="971550"/>
          </a:xfrm>
          <a:prstGeom prst="rect">
            <a:avLst/>
          </a:prstGeom>
        </p:spPr>
        <p:txBody>
          <a:bodyPr wrap="square" lIns="0" tIns="0" rIns="0" bIns="0" rtlCol="0" anchor="t">
            <a:spAutoFit/>
          </a:bodyPr>
          <a:lstStyle/>
          <a:p>
            <a:pPr algn="ctr">
              <a:lnSpc>
                <a:spcPts val="7799"/>
              </a:lnSpc>
              <a:spcBef>
                <a:spcPct val="0"/>
              </a:spcBef>
            </a:pPr>
            <a:r>
              <a:rPr lang="en-US" sz="5999" dirty="0">
                <a:solidFill>
                  <a:srgbClr val="000000"/>
                </a:solidFill>
                <a:latin typeface="Josefin Sans"/>
              </a:rPr>
              <a:t>PaaS (Platform as a Service)</a:t>
            </a:r>
          </a:p>
        </p:txBody>
      </p:sp>
      <p:sp>
        <p:nvSpPr>
          <p:cNvPr id="9" name="TextBox 9"/>
          <p:cNvSpPr txBox="1"/>
          <p:nvPr/>
        </p:nvSpPr>
        <p:spPr>
          <a:xfrm>
            <a:off x="576159" y="3030320"/>
            <a:ext cx="16683141" cy="2932776"/>
          </a:xfrm>
          <a:prstGeom prst="rect">
            <a:avLst/>
          </a:prstGeom>
        </p:spPr>
        <p:txBody>
          <a:bodyPr lIns="0" tIns="0" rIns="0" bIns="0" rtlCol="0" anchor="t">
            <a:spAutoFit/>
          </a:bodyPr>
          <a:lstStyle/>
          <a:p>
            <a:pPr marL="930149" lvl="1" indent="-465074">
              <a:lnSpc>
                <a:spcPts val="7927"/>
              </a:lnSpc>
              <a:buFont typeface="Arial"/>
              <a:buChar char="•"/>
            </a:pPr>
            <a:r>
              <a:rPr lang="en-US" sz="4308">
                <a:solidFill>
                  <a:srgbClr val="000000"/>
                </a:solidFill>
                <a:latin typeface="Josefin Sans"/>
              </a:rPr>
              <a:t>Offers a platform for application development and deployment</a:t>
            </a:r>
          </a:p>
          <a:p>
            <a:pPr>
              <a:lnSpc>
                <a:spcPts val="7927"/>
              </a:lnSpc>
            </a:pPr>
            <a:endParaRPr lang="en-US" sz="4308">
              <a:solidFill>
                <a:srgbClr val="000000"/>
              </a:solidFill>
              <a:latin typeface="Josefin Sans"/>
            </a:endParaRPr>
          </a:p>
          <a:p>
            <a:pPr>
              <a:lnSpc>
                <a:spcPts val="7927"/>
              </a:lnSpc>
            </a:pPr>
            <a:endParaRPr lang="en-US" sz="4308">
              <a:solidFill>
                <a:srgbClr val="000000"/>
              </a:solidFill>
              <a:latin typeface="Josefin Sans"/>
            </a:endParaRPr>
          </a:p>
        </p:txBody>
      </p:sp>
      <p:sp>
        <p:nvSpPr>
          <p:cNvPr id="10" name="TextBox 10"/>
          <p:cNvSpPr txBox="1"/>
          <p:nvPr/>
        </p:nvSpPr>
        <p:spPr>
          <a:xfrm>
            <a:off x="1254140" y="2506397"/>
            <a:ext cx="4546653" cy="800149"/>
          </a:xfrm>
          <a:prstGeom prst="rect">
            <a:avLst/>
          </a:prstGeom>
        </p:spPr>
        <p:txBody>
          <a:bodyPr lIns="0" tIns="0" rIns="0" bIns="0" rtlCol="0" anchor="t">
            <a:spAutoFit/>
          </a:bodyPr>
          <a:lstStyle/>
          <a:p>
            <a:pPr>
              <a:lnSpc>
                <a:spcPts val="6391"/>
              </a:lnSpc>
              <a:spcBef>
                <a:spcPct val="0"/>
              </a:spcBef>
            </a:pPr>
            <a:r>
              <a:rPr lang="en-US" sz="4916">
                <a:solidFill>
                  <a:srgbClr val="000000"/>
                </a:solidFill>
                <a:latin typeface="Josefin Sans Bold"/>
              </a:rPr>
              <a:t>Defination</a:t>
            </a:r>
          </a:p>
        </p:txBody>
      </p:sp>
      <p:sp>
        <p:nvSpPr>
          <p:cNvPr id="11" name="TextBox 11"/>
          <p:cNvSpPr txBox="1"/>
          <p:nvPr/>
        </p:nvSpPr>
        <p:spPr>
          <a:xfrm>
            <a:off x="5848516" y="9405436"/>
            <a:ext cx="5211128" cy="565150"/>
          </a:xfrm>
          <a:prstGeom prst="rect">
            <a:avLst/>
          </a:prstGeom>
        </p:spPr>
        <p:txBody>
          <a:bodyPr lIns="0" tIns="0" rIns="0" bIns="0" rtlCol="0" anchor="t">
            <a:spAutoFit/>
          </a:bodyPr>
          <a:lstStyle/>
          <a:p>
            <a:pPr algn="ctr">
              <a:lnSpc>
                <a:spcPts val="4549"/>
              </a:lnSpc>
              <a:spcBef>
                <a:spcPct val="0"/>
              </a:spcBef>
            </a:pPr>
            <a:r>
              <a:rPr lang="en-US" sz="3499">
                <a:solidFill>
                  <a:srgbClr val="000000"/>
                </a:solidFill>
                <a:latin typeface="Josefin Sans"/>
              </a:rPr>
              <a:t> Application Development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9E30"/>
        </a:solidFill>
        <a:effectLst/>
      </p:bgPr>
    </p:bg>
    <p:spTree>
      <p:nvGrpSpPr>
        <p:cNvPr id="1" name=""/>
        <p:cNvGrpSpPr/>
        <p:nvPr/>
      </p:nvGrpSpPr>
      <p:grpSpPr>
        <a:xfrm>
          <a:off x="0" y="0"/>
          <a:ext cx="0" cy="0"/>
          <a:chOff x="0" y="0"/>
          <a:chExt cx="0" cy="0"/>
        </a:xfrm>
      </p:grpSpPr>
      <p:grpSp>
        <p:nvGrpSpPr>
          <p:cNvPr id="2" name="Group 2"/>
          <p:cNvGrpSpPr/>
          <p:nvPr/>
        </p:nvGrpSpPr>
        <p:grpSpPr>
          <a:xfrm>
            <a:off x="1990104" y="439515"/>
            <a:ext cx="14731821" cy="1325262"/>
            <a:chOff x="0" y="0"/>
            <a:chExt cx="7940471" cy="714318"/>
          </a:xfrm>
        </p:grpSpPr>
        <p:sp>
          <p:nvSpPr>
            <p:cNvPr id="3" name="Freeform 3"/>
            <p:cNvSpPr/>
            <p:nvPr/>
          </p:nvSpPr>
          <p:spPr>
            <a:xfrm>
              <a:off x="0" y="0"/>
              <a:ext cx="7940471" cy="714318"/>
            </a:xfrm>
            <a:custGeom>
              <a:avLst/>
              <a:gdLst/>
              <a:ahLst/>
              <a:cxnLst/>
              <a:rect l="l" t="t" r="r" b="b"/>
              <a:pathLst>
                <a:path w="7940471" h="714318">
                  <a:moveTo>
                    <a:pt x="7816011" y="714318"/>
                  </a:moveTo>
                  <a:lnTo>
                    <a:pt x="124460" y="714318"/>
                  </a:lnTo>
                  <a:cubicBezTo>
                    <a:pt x="55880" y="714318"/>
                    <a:pt x="0" y="658438"/>
                    <a:pt x="0" y="589858"/>
                  </a:cubicBezTo>
                  <a:lnTo>
                    <a:pt x="0" y="124460"/>
                  </a:lnTo>
                  <a:cubicBezTo>
                    <a:pt x="0" y="55880"/>
                    <a:pt x="55880" y="0"/>
                    <a:pt x="124460" y="0"/>
                  </a:cubicBezTo>
                  <a:lnTo>
                    <a:pt x="7816011" y="0"/>
                  </a:lnTo>
                  <a:cubicBezTo>
                    <a:pt x="7884591" y="0"/>
                    <a:pt x="7940471" y="55880"/>
                    <a:pt x="7940471" y="124460"/>
                  </a:cubicBezTo>
                  <a:lnTo>
                    <a:pt x="7940471" y="589858"/>
                  </a:lnTo>
                  <a:cubicBezTo>
                    <a:pt x="7940471" y="658438"/>
                    <a:pt x="7884591" y="714318"/>
                    <a:pt x="7816011" y="714318"/>
                  </a:cubicBezTo>
                  <a:close/>
                </a:path>
              </a:pathLst>
            </a:custGeom>
            <a:solidFill>
              <a:srgbClr val="FFFFFF"/>
            </a:solidFill>
          </p:spPr>
          <p:txBody>
            <a:bodyPr/>
            <a:lstStyle/>
            <a:p>
              <a:endParaRPr lang="en-US"/>
            </a:p>
          </p:txBody>
        </p:sp>
      </p:grpSp>
      <p:grpSp>
        <p:nvGrpSpPr>
          <p:cNvPr id="4" name="Group 4"/>
          <p:cNvGrpSpPr/>
          <p:nvPr/>
        </p:nvGrpSpPr>
        <p:grpSpPr>
          <a:xfrm>
            <a:off x="563990" y="2182384"/>
            <a:ext cx="17160020" cy="2093626"/>
            <a:chOff x="0" y="0"/>
            <a:chExt cx="5412847" cy="660400"/>
          </a:xfrm>
        </p:grpSpPr>
        <p:sp>
          <p:nvSpPr>
            <p:cNvPr id="5" name="Freeform 5"/>
            <p:cNvSpPr/>
            <p:nvPr/>
          </p:nvSpPr>
          <p:spPr>
            <a:xfrm>
              <a:off x="0" y="0"/>
              <a:ext cx="5412848" cy="660400"/>
            </a:xfrm>
            <a:custGeom>
              <a:avLst/>
              <a:gdLst/>
              <a:ahLst/>
              <a:cxnLst/>
              <a:rect l="l" t="t" r="r" b="b"/>
              <a:pathLst>
                <a:path w="5412848" h="660400">
                  <a:moveTo>
                    <a:pt x="5288387" y="660400"/>
                  </a:moveTo>
                  <a:lnTo>
                    <a:pt x="124460" y="660400"/>
                  </a:lnTo>
                  <a:cubicBezTo>
                    <a:pt x="55880" y="660400"/>
                    <a:pt x="0" y="604520"/>
                    <a:pt x="0" y="535940"/>
                  </a:cubicBezTo>
                  <a:lnTo>
                    <a:pt x="0" y="124460"/>
                  </a:lnTo>
                  <a:cubicBezTo>
                    <a:pt x="0" y="55880"/>
                    <a:pt x="55880" y="0"/>
                    <a:pt x="124460" y="0"/>
                  </a:cubicBezTo>
                  <a:lnTo>
                    <a:pt x="5288387" y="0"/>
                  </a:lnTo>
                  <a:cubicBezTo>
                    <a:pt x="5356967" y="0"/>
                    <a:pt x="5412848" y="55880"/>
                    <a:pt x="5412848" y="124460"/>
                  </a:cubicBezTo>
                  <a:lnTo>
                    <a:pt x="5412848" y="535940"/>
                  </a:lnTo>
                  <a:cubicBezTo>
                    <a:pt x="5412848" y="604520"/>
                    <a:pt x="5356967" y="660400"/>
                    <a:pt x="5288387" y="660400"/>
                  </a:cubicBezTo>
                  <a:close/>
                </a:path>
              </a:pathLst>
            </a:custGeom>
            <a:solidFill>
              <a:srgbClr val="FFFFFF"/>
            </a:solidFill>
          </p:spPr>
          <p:txBody>
            <a:bodyPr/>
            <a:lstStyle/>
            <a:p>
              <a:endParaRPr lang="en-US"/>
            </a:p>
          </p:txBody>
        </p:sp>
      </p:grpSp>
      <p:sp>
        <p:nvSpPr>
          <p:cNvPr id="6" name="Freeform 6"/>
          <p:cNvSpPr/>
          <p:nvPr/>
        </p:nvSpPr>
        <p:spPr>
          <a:xfrm>
            <a:off x="1028700" y="4521681"/>
            <a:ext cx="6820512" cy="4494907"/>
          </a:xfrm>
          <a:custGeom>
            <a:avLst/>
            <a:gdLst/>
            <a:ahLst/>
            <a:cxnLst/>
            <a:rect l="l" t="t" r="r" b="b"/>
            <a:pathLst>
              <a:path w="6820512" h="4494907">
                <a:moveTo>
                  <a:pt x="0" y="0"/>
                </a:moveTo>
                <a:lnTo>
                  <a:pt x="6820512" y="0"/>
                </a:lnTo>
                <a:lnTo>
                  <a:pt x="6820512" y="4494907"/>
                </a:lnTo>
                <a:lnTo>
                  <a:pt x="0" y="4494907"/>
                </a:lnTo>
                <a:lnTo>
                  <a:pt x="0" y="0"/>
                </a:lnTo>
                <a:close/>
              </a:path>
            </a:pathLst>
          </a:custGeom>
          <a:blipFill>
            <a:blip r:embed="rId2"/>
            <a:stretch>
              <a:fillRect/>
            </a:stretch>
          </a:blipFill>
        </p:spPr>
        <p:txBody>
          <a:bodyPr/>
          <a:lstStyle/>
          <a:p>
            <a:endParaRPr lang="en-US"/>
          </a:p>
        </p:txBody>
      </p:sp>
      <p:sp>
        <p:nvSpPr>
          <p:cNvPr id="7" name="Freeform 7"/>
          <p:cNvSpPr/>
          <p:nvPr/>
        </p:nvSpPr>
        <p:spPr>
          <a:xfrm>
            <a:off x="9682670" y="4521681"/>
            <a:ext cx="6895057" cy="4602451"/>
          </a:xfrm>
          <a:custGeom>
            <a:avLst/>
            <a:gdLst/>
            <a:ahLst/>
            <a:cxnLst/>
            <a:rect l="l" t="t" r="r" b="b"/>
            <a:pathLst>
              <a:path w="6895057" h="4602451">
                <a:moveTo>
                  <a:pt x="0" y="0"/>
                </a:moveTo>
                <a:lnTo>
                  <a:pt x="6895058" y="0"/>
                </a:lnTo>
                <a:lnTo>
                  <a:pt x="6895058" y="4602451"/>
                </a:lnTo>
                <a:lnTo>
                  <a:pt x="0" y="460245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3744048" y="678819"/>
            <a:ext cx="12190240" cy="971550"/>
          </a:xfrm>
          <a:prstGeom prst="rect">
            <a:avLst/>
          </a:prstGeom>
        </p:spPr>
        <p:txBody>
          <a:bodyPr wrap="square" lIns="0" tIns="0" rIns="0" bIns="0" rtlCol="0" anchor="t">
            <a:spAutoFit/>
          </a:bodyPr>
          <a:lstStyle/>
          <a:p>
            <a:pPr algn="ctr">
              <a:lnSpc>
                <a:spcPts val="7799"/>
              </a:lnSpc>
              <a:spcBef>
                <a:spcPct val="0"/>
              </a:spcBef>
            </a:pPr>
            <a:r>
              <a:rPr lang="en-US" sz="5999" dirty="0">
                <a:solidFill>
                  <a:srgbClr val="000000"/>
                </a:solidFill>
                <a:latin typeface="Josefin Sans"/>
              </a:rPr>
              <a:t>SaaS (Software as a Service)</a:t>
            </a:r>
          </a:p>
        </p:txBody>
      </p:sp>
      <p:sp>
        <p:nvSpPr>
          <p:cNvPr id="9" name="TextBox 9"/>
          <p:cNvSpPr txBox="1"/>
          <p:nvPr/>
        </p:nvSpPr>
        <p:spPr>
          <a:xfrm>
            <a:off x="885284" y="3030320"/>
            <a:ext cx="16683141" cy="946623"/>
          </a:xfrm>
          <a:prstGeom prst="rect">
            <a:avLst/>
          </a:prstGeom>
        </p:spPr>
        <p:txBody>
          <a:bodyPr lIns="0" tIns="0" rIns="0" bIns="0" rtlCol="0" anchor="t">
            <a:spAutoFit/>
          </a:bodyPr>
          <a:lstStyle/>
          <a:p>
            <a:pPr marL="951738" lvl="1" indent="-475869">
              <a:lnSpc>
                <a:spcPts val="8111"/>
              </a:lnSpc>
              <a:buFont typeface="Arial"/>
              <a:buChar char="•"/>
            </a:pPr>
            <a:r>
              <a:rPr lang="en-US" sz="4408">
                <a:solidFill>
                  <a:srgbClr val="000000"/>
                </a:solidFill>
                <a:latin typeface="Josefin Sans"/>
              </a:rPr>
              <a:t>Delivers software applications over the internet.</a:t>
            </a:r>
          </a:p>
        </p:txBody>
      </p:sp>
      <p:sp>
        <p:nvSpPr>
          <p:cNvPr id="10" name="TextBox 10"/>
          <p:cNvSpPr txBox="1"/>
          <p:nvPr/>
        </p:nvSpPr>
        <p:spPr>
          <a:xfrm>
            <a:off x="1254140" y="2506397"/>
            <a:ext cx="4546653" cy="800149"/>
          </a:xfrm>
          <a:prstGeom prst="rect">
            <a:avLst/>
          </a:prstGeom>
        </p:spPr>
        <p:txBody>
          <a:bodyPr lIns="0" tIns="0" rIns="0" bIns="0" rtlCol="0" anchor="t">
            <a:spAutoFit/>
          </a:bodyPr>
          <a:lstStyle/>
          <a:p>
            <a:pPr>
              <a:lnSpc>
                <a:spcPts val="6391"/>
              </a:lnSpc>
              <a:spcBef>
                <a:spcPct val="0"/>
              </a:spcBef>
            </a:pPr>
            <a:r>
              <a:rPr lang="en-US" sz="4916">
                <a:solidFill>
                  <a:srgbClr val="000000"/>
                </a:solidFill>
                <a:latin typeface="Josefin Sans Bold"/>
              </a:rPr>
              <a:t>Defination</a:t>
            </a:r>
          </a:p>
        </p:txBody>
      </p:sp>
      <p:sp>
        <p:nvSpPr>
          <p:cNvPr id="11" name="TextBox 11"/>
          <p:cNvSpPr txBox="1"/>
          <p:nvPr/>
        </p:nvSpPr>
        <p:spPr>
          <a:xfrm>
            <a:off x="1687303" y="9216613"/>
            <a:ext cx="4113490" cy="618490"/>
          </a:xfrm>
          <a:prstGeom prst="rect">
            <a:avLst/>
          </a:prstGeom>
        </p:spPr>
        <p:txBody>
          <a:bodyPr lIns="0" tIns="0" rIns="0" bIns="0" rtlCol="0" anchor="t">
            <a:spAutoFit/>
          </a:bodyPr>
          <a:lstStyle/>
          <a:p>
            <a:pPr algn="ctr">
              <a:lnSpc>
                <a:spcPts val="4939"/>
              </a:lnSpc>
              <a:spcBef>
                <a:spcPct val="0"/>
              </a:spcBef>
            </a:pPr>
            <a:r>
              <a:rPr lang="en-US" sz="3799">
                <a:solidFill>
                  <a:srgbClr val="000000"/>
                </a:solidFill>
                <a:latin typeface="Josefin Sans"/>
              </a:rPr>
              <a:t>Google Workspace</a:t>
            </a:r>
          </a:p>
        </p:txBody>
      </p:sp>
      <p:sp>
        <p:nvSpPr>
          <p:cNvPr id="12" name="TextBox 12"/>
          <p:cNvSpPr txBox="1"/>
          <p:nvPr/>
        </p:nvSpPr>
        <p:spPr>
          <a:xfrm>
            <a:off x="11375160" y="9216613"/>
            <a:ext cx="2972753" cy="618490"/>
          </a:xfrm>
          <a:prstGeom prst="rect">
            <a:avLst/>
          </a:prstGeom>
        </p:spPr>
        <p:txBody>
          <a:bodyPr lIns="0" tIns="0" rIns="0" bIns="0" rtlCol="0" anchor="t">
            <a:spAutoFit/>
          </a:bodyPr>
          <a:lstStyle/>
          <a:p>
            <a:pPr algn="ctr">
              <a:lnSpc>
                <a:spcPts val="4939"/>
              </a:lnSpc>
              <a:spcBef>
                <a:spcPct val="0"/>
              </a:spcBef>
            </a:pPr>
            <a:r>
              <a:rPr lang="en-US" sz="3799">
                <a:solidFill>
                  <a:srgbClr val="000000"/>
                </a:solidFill>
                <a:latin typeface="Josefin Sans"/>
              </a:rPr>
              <a:t>Microsoft 365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3C4A5"/>
        </a:solidFill>
        <a:effectLst/>
      </p:bgPr>
    </p:bg>
    <p:spTree>
      <p:nvGrpSpPr>
        <p:cNvPr id="1" name=""/>
        <p:cNvGrpSpPr/>
        <p:nvPr/>
      </p:nvGrpSpPr>
      <p:grpSpPr>
        <a:xfrm>
          <a:off x="0" y="0"/>
          <a:ext cx="0" cy="0"/>
          <a:chOff x="0" y="0"/>
          <a:chExt cx="0" cy="0"/>
        </a:xfrm>
      </p:grpSpPr>
      <p:grpSp>
        <p:nvGrpSpPr>
          <p:cNvPr id="2" name="Group 2"/>
          <p:cNvGrpSpPr/>
          <p:nvPr/>
        </p:nvGrpSpPr>
        <p:grpSpPr>
          <a:xfrm>
            <a:off x="1938737" y="326898"/>
            <a:ext cx="14731821" cy="1325262"/>
            <a:chOff x="0" y="0"/>
            <a:chExt cx="7940471" cy="714318"/>
          </a:xfrm>
        </p:grpSpPr>
        <p:sp>
          <p:nvSpPr>
            <p:cNvPr id="3" name="Freeform 3"/>
            <p:cNvSpPr/>
            <p:nvPr/>
          </p:nvSpPr>
          <p:spPr>
            <a:xfrm>
              <a:off x="0" y="0"/>
              <a:ext cx="7940471" cy="714318"/>
            </a:xfrm>
            <a:custGeom>
              <a:avLst/>
              <a:gdLst/>
              <a:ahLst/>
              <a:cxnLst/>
              <a:rect l="l" t="t" r="r" b="b"/>
              <a:pathLst>
                <a:path w="7940471" h="714318">
                  <a:moveTo>
                    <a:pt x="7816011" y="714318"/>
                  </a:moveTo>
                  <a:lnTo>
                    <a:pt x="124460" y="714318"/>
                  </a:lnTo>
                  <a:cubicBezTo>
                    <a:pt x="55880" y="714318"/>
                    <a:pt x="0" y="658438"/>
                    <a:pt x="0" y="589858"/>
                  </a:cubicBezTo>
                  <a:lnTo>
                    <a:pt x="0" y="124460"/>
                  </a:lnTo>
                  <a:cubicBezTo>
                    <a:pt x="0" y="55880"/>
                    <a:pt x="55880" y="0"/>
                    <a:pt x="124460" y="0"/>
                  </a:cubicBezTo>
                  <a:lnTo>
                    <a:pt x="7816011" y="0"/>
                  </a:lnTo>
                  <a:cubicBezTo>
                    <a:pt x="7884591" y="0"/>
                    <a:pt x="7940471" y="55880"/>
                    <a:pt x="7940471" y="124460"/>
                  </a:cubicBezTo>
                  <a:lnTo>
                    <a:pt x="7940471" y="589858"/>
                  </a:lnTo>
                  <a:cubicBezTo>
                    <a:pt x="7940471" y="658438"/>
                    <a:pt x="7884591" y="714318"/>
                    <a:pt x="7816011" y="714318"/>
                  </a:cubicBezTo>
                  <a:close/>
                </a:path>
              </a:pathLst>
            </a:custGeom>
            <a:solidFill>
              <a:srgbClr val="FFFFFF"/>
            </a:solidFill>
          </p:spPr>
          <p:txBody>
            <a:bodyPr/>
            <a:lstStyle/>
            <a:p>
              <a:endParaRPr lang="en-US"/>
            </a:p>
          </p:txBody>
        </p:sp>
      </p:grpSp>
      <p:grpSp>
        <p:nvGrpSpPr>
          <p:cNvPr id="4" name="Group 4"/>
          <p:cNvGrpSpPr/>
          <p:nvPr/>
        </p:nvGrpSpPr>
        <p:grpSpPr>
          <a:xfrm>
            <a:off x="512623" y="1846754"/>
            <a:ext cx="17160020" cy="2586206"/>
            <a:chOff x="0" y="0"/>
            <a:chExt cx="5412847" cy="815776"/>
          </a:xfrm>
        </p:grpSpPr>
        <p:sp>
          <p:nvSpPr>
            <p:cNvPr id="5" name="Freeform 5"/>
            <p:cNvSpPr/>
            <p:nvPr/>
          </p:nvSpPr>
          <p:spPr>
            <a:xfrm>
              <a:off x="0" y="0"/>
              <a:ext cx="5412848" cy="815777"/>
            </a:xfrm>
            <a:custGeom>
              <a:avLst/>
              <a:gdLst/>
              <a:ahLst/>
              <a:cxnLst/>
              <a:rect l="l" t="t" r="r" b="b"/>
              <a:pathLst>
                <a:path w="5412848" h="815777">
                  <a:moveTo>
                    <a:pt x="5288387" y="815776"/>
                  </a:moveTo>
                  <a:lnTo>
                    <a:pt x="124460" y="815776"/>
                  </a:lnTo>
                  <a:cubicBezTo>
                    <a:pt x="55880" y="815776"/>
                    <a:pt x="0" y="759896"/>
                    <a:pt x="0" y="691316"/>
                  </a:cubicBezTo>
                  <a:lnTo>
                    <a:pt x="0" y="124460"/>
                  </a:lnTo>
                  <a:cubicBezTo>
                    <a:pt x="0" y="55880"/>
                    <a:pt x="55880" y="0"/>
                    <a:pt x="124460" y="0"/>
                  </a:cubicBezTo>
                  <a:lnTo>
                    <a:pt x="5288387" y="0"/>
                  </a:lnTo>
                  <a:cubicBezTo>
                    <a:pt x="5356967" y="0"/>
                    <a:pt x="5412848" y="55880"/>
                    <a:pt x="5412848" y="124460"/>
                  </a:cubicBezTo>
                  <a:lnTo>
                    <a:pt x="5412848" y="691317"/>
                  </a:lnTo>
                  <a:cubicBezTo>
                    <a:pt x="5412848" y="759896"/>
                    <a:pt x="5356967" y="815777"/>
                    <a:pt x="5288387" y="815777"/>
                  </a:cubicBezTo>
                  <a:close/>
                </a:path>
              </a:pathLst>
            </a:custGeom>
            <a:solidFill>
              <a:srgbClr val="FFFFFF"/>
            </a:solidFill>
          </p:spPr>
          <p:txBody>
            <a:bodyPr/>
            <a:lstStyle/>
            <a:p>
              <a:endParaRPr lang="en-US"/>
            </a:p>
          </p:txBody>
        </p:sp>
      </p:grpSp>
      <p:sp>
        <p:nvSpPr>
          <p:cNvPr id="6" name="Freeform 6"/>
          <p:cNvSpPr/>
          <p:nvPr/>
        </p:nvSpPr>
        <p:spPr>
          <a:xfrm>
            <a:off x="682569" y="4550854"/>
            <a:ext cx="6958776" cy="4575445"/>
          </a:xfrm>
          <a:custGeom>
            <a:avLst/>
            <a:gdLst/>
            <a:ahLst/>
            <a:cxnLst/>
            <a:rect l="l" t="t" r="r" b="b"/>
            <a:pathLst>
              <a:path w="6958776" h="4575445">
                <a:moveTo>
                  <a:pt x="0" y="0"/>
                </a:moveTo>
                <a:lnTo>
                  <a:pt x="6958776" y="0"/>
                </a:lnTo>
                <a:lnTo>
                  <a:pt x="6958776" y="4575445"/>
                </a:lnTo>
                <a:lnTo>
                  <a:pt x="0" y="4575445"/>
                </a:lnTo>
                <a:lnTo>
                  <a:pt x="0" y="0"/>
                </a:lnTo>
                <a:close/>
              </a:path>
            </a:pathLst>
          </a:custGeom>
          <a:blipFill>
            <a:blip r:embed="rId2"/>
            <a:stretch>
              <a:fillRect t="-1273"/>
            </a:stretch>
          </a:blipFill>
        </p:spPr>
        <p:txBody>
          <a:bodyPr/>
          <a:lstStyle/>
          <a:p>
            <a:endParaRPr lang="en-US"/>
          </a:p>
        </p:txBody>
      </p:sp>
      <p:sp>
        <p:nvSpPr>
          <p:cNvPr id="7" name="Freeform 7"/>
          <p:cNvSpPr/>
          <p:nvPr/>
        </p:nvSpPr>
        <p:spPr>
          <a:xfrm>
            <a:off x="9569583" y="4623460"/>
            <a:ext cx="7501454" cy="4502839"/>
          </a:xfrm>
          <a:custGeom>
            <a:avLst/>
            <a:gdLst/>
            <a:ahLst/>
            <a:cxnLst/>
            <a:rect l="l" t="t" r="r" b="b"/>
            <a:pathLst>
              <a:path w="7501454" h="4502839">
                <a:moveTo>
                  <a:pt x="0" y="0"/>
                </a:moveTo>
                <a:lnTo>
                  <a:pt x="7501454" y="0"/>
                </a:lnTo>
                <a:lnTo>
                  <a:pt x="7501454" y="4502839"/>
                </a:lnTo>
                <a:lnTo>
                  <a:pt x="0" y="4502839"/>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038600" y="500315"/>
            <a:ext cx="9833738" cy="971550"/>
          </a:xfrm>
          <a:prstGeom prst="rect">
            <a:avLst/>
          </a:prstGeom>
        </p:spPr>
        <p:txBody>
          <a:bodyPr wrap="square" lIns="0" tIns="0" rIns="0" bIns="0" rtlCol="0" anchor="t">
            <a:spAutoFit/>
          </a:bodyPr>
          <a:lstStyle/>
          <a:p>
            <a:pPr algn="ctr">
              <a:lnSpc>
                <a:spcPts val="7799"/>
              </a:lnSpc>
              <a:spcBef>
                <a:spcPct val="0"/>
              </a:spcBef>
            </a:pPr>
            <a:r>
              <a:rPr lang="en-US" sz="5999" dirty="0">
                <a:solidFill>
                  <a:srgbClr val="000000"/>
                </a:solidFill>
                <a:latin typeface="Josefin Sans"/>
              </a:rPr>
              <a:t>Serverless Computing</a:t>
            </a:r>
          </a:p>
        </p:txBody>
      </p:sp>
      <p:sp>
        <p:nvSpPr>
          <p:cNvPr id="9" name="TextBox 9"/>
          <p:cNvSpPr txBox="1"/>
          <p:nvPr/>
        </p:nvSpPr>
        <p:spPr>
          <a:xfrm>
            <a:off x="673270" y="2551815"/>
            <a:ext cx="16838727" cy="3600366"/>
          </a:xfrm>
          <a:prstGeom prst="rect">
            <a:avLst/>
          </a:prstGeom>
        </p:spPr>
        <p:txBody>
          <a:bodyPr lIns="0" tIns="0" rIns="0" bIns="0" rtlCol="0" anchor="t">
            <a:spAutoFit/>
          </a:bodyPr>
          <a:lstStyle/>
          <a:p>
            <a:pPr marL="930149" lvl="1" indent="-465075">
              <a:lnSpc>
                <a:spcPts val="6763"/>
              </a:lnSpc>
              <a:buFont typeface="Arial"/>
              <a:buChar char="•"/>
            </a:pPr>
            <a:r>
              <a:rPr lang="en-US" sz="4308">
                <a:solidFill>
                  <a:srgbClr val="000000"/>
                </a:solidFill>
                <a:latin typeface="Josefin Sans"/>
              </a:rPr>
              <a:t> Allows developers to run code in response to events without managing servers.</a:t>
            </a:r>
          </a:p>
          <a:p>
            <a:pPr>
              <a:lnSpc>
                <a:spcPts val="7927"/>
              </a:lnSpc>
            </a:pPr>
            <a:endParaRPr lang="en-US" sz="4308">
              <a:solidFill>
                <a:srgbClr val="000000"/>
              </a:solidFill>
              <a:latin typeface="Josefin Sans"/>
            </a:endParaRPr>
          </a:p>
          <a:p>
            <a:pPr>
              <a:lnSpc>
                <a:spcPts val="7927"/>
              </a:lnSpc>
            </a:pPr>
            <a:endParaRPr lang="en-US" sz="4308">
              <a:solidFill>
                <a:srgbClr val="000000"/>
              </a:solidFill>
              <a:latin typeface="Josefin Sans"/>
            </a:endParaRPr>
          </a:p>
        </p:txBody>
      </p:sp>
      <p:sp>
        <p:nvSpPr>
          <p:cNvPr id="10" name="TextBox 10"/>
          <p:cNvSpPr txBox="1"/>
          <p:nvPr/>
        </p:nvSpPr>
        <p:spPr>
          <a:xfrm>
            <a:off x="1028700" y="1913591"/>
            <a:ext cx="4546653" cy="800149"/>
          </a:xfrm>
          <a:prstGeom prst="rect">
            <a:avLst/>
          </a:prstGeom>
        </p:spPr>
        <p:txBody>
          <a:bodyPr lIns="0" tIns="0" rIns="0" bIns="0" rtlCol="0" anchor="t">
            <a:spAutoFit/>
          </a:bodyPr>
          <a:lstStyle/>
          <a:p>
            <a:pPr>
              <a:lnSpc>
                <a:spcPts val="6391"/>
              </a:lnSpc>
              <a:spcBef>
                <a:spcPct val="0"/>
              </a:spcBef>
            </a:pPr>
            <a:r>
              <a:rPr lang="en-US" sz="4916">
                <a:solidFill>
                  <a:srgbClr val="000000"/>
                </a:solidFill>
                <a:latin typeface="Josefin Sans Bold"/>
              </a:rPr>
              <a:t>Defination</a:t>
            </a:r>
          </a:p>
        </p:txBody>
      </p:sp>
      <p:sp>
        <p:nvSpPr>
          <p:cNvPr id="11" name="TextBox 11"/>
          <p:cNvSpPr txBox="1"/>
          <p:nvPr/>
        </p:nvSpPr>
        <p:spPr>
          <a:xfrm>
            <a:off x="1752601" y="9477375"/>
            <a:ext cx="4059266" cy="565150"/>
          </a:xfrm>
          <a:prstGeom prst="rect">
            <a:avLst/>
          </a:prstGeom>
        </p:spPr>
        <p:txBody>
          <a:bodyPr wrap="square" lIns="0" tIns="0" rIns="0" bIns="0" rtlCol="0" anchor="t">
            <a:spAutoFit/>
          </a:bodyPr>
          <a:lstStyle/>
          <a:p>
            <a:pPr algn="ctr">
              <a:lnSpc>
                <a:spcPts val="4549"/>
              </a:lnSpc>
              <a:spcBef>
                <a:spcPct val="0"/>
              </a:spcBef>
            </a:pPr>
            <a:r>
              <a:rPr lang="en-US" sz="3499" dirty="0">
                <a:solidFill>
                  <a:srgbClr val="000000"/>
                </a:solidFill>
                <a:latin typeface="Josefin Sans"/>
              </a:rPr>
              <a:t>Internet of thing</a:t>
            </a:r>
          </a:p>
        </p:txBody>
      </p:sp>
      <p:sp>
        <p:nvSpPr>
          <p:cNvPr id="12" name="TextBox 12"/>
          <p:cNvSpPr txBox="1"/>
          <p:nvPr/>
        </p:nvSpPr>
        <p:spPr>
          <a:xfrm>
            <a:off x="10461441" y="9477375"/>
            <a:ext cx="5717739" cy="565150"/>
          </a:xfrm>
          <a:prstGeom prst="rect">
            <a:avLst/>
          </a:prstGeom>
        </p:spPr>
        <p:txBody>
          <a:bodyPr lIns="0" tIns="0" rIns="0" bIns="0" rtlCol="0" anchor="t">
            <a:spAutoFit/>
          </a:bodyPr>
          <a:lstStyle/>
          <a:p>
            <a:pPr algn="ctr">
              <a:lnSpc>
                <a:spcPts val="4549"/>
              </a:lnSpc>
              <a:spcBef>
                <a:spcPct val="0"/>
              </a:spcBef>
            </a:pPr>
            <a:r>
              <a:rPr lang="en-US" sz="3499">
                <a:solidFill>
                  <a:srgbClr val="000000"/>
                </a:solidFill>
                <a:latin typeface="Josefin Sans"/>
              </a:rPr>
              <a:t>Image and Video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A60F1"/>
        </a:solidFill>
        <a:effectLst/>
      </p:bgPr>
    </p:bg>
    <p:spTree>
      <p:nvGrpSpPr>
        <p:cNvPr id="1" name=""/>
        <p:cNvGrpSpPr/>
        <p:nvPr/>
      </p:nvGrpSpPr>
      <p:grpSpPr>
        <a:xfrm>
          <a:off x="0" y="0"/>
          <a:ext cx="0" cy="0"/>
          <a:chOff x="0" y="0"/>
          <a:chExt cx="0" cy="0"/>
        </a:xfrm>
      </p:grpSpPr>
      <p:grpSp>
        <p:nvGrpSpPr>
          <p:cNvPr id="2" name="Group 2"/>
          <p:cNvGrpSpPr/>
          <p:nvPr/>
        </p:nvGrpSpPr>
        <p:grpSpPr>
          <a:xfrm>
            <a:off x="1860944" y="175129"/>
            <a:ext cx="14731821" cy="1325262"/>
            <a:chOff x="0" y="0"/>
            <a:chExt cx="7940471" cy="714318"/>
          </a:xfrm>
        </p:grpSpPr>
        <p:sp>
          <p:nvSpPr>
            <p:cNvPr id="3" name="Freeform 3"/>
            <p:cNvSpPr/>
            <p:nvPr/>
          </p:nvSpPr>
          <p:spPr>
            <a:xfrm>
              <a:off x="0" y="0"/>
              <a:ext cx="7940471" cy="714318"/>
            </a:xfrm>
            <a:custGeom>
              <a:avLst/>
              <a:gdLst/>
              <a:ahLst/>
              <a:cxnLst/>
              <a:rect l="l" t="t" r="r" b="b"/>
              <a:pathLst>
                <a:path w="7940471" h="714318">
                  <a:moveTo>
                    <a:pt x="7816011" y="714318"/>
                  </a:moveTo>
                  <a:lnTo>
                    <a:pt x="124460" y="714318"/>
                  </a:lnTo>
                  <a:cubicBezTo>
                    <a:pt x="55880" y="714318"/>
                    <a:pt x="0" y="658438"/>
                    <a:pt x="0" y="589858"/>
                  </a:cubicBezTo>
                  <a:lnTo>
                    <a:pt x="0" y="124460"/>
                  </a:lnTo>
                  <a:cubicBezTo>
                    <a:pt x="0" y="55880"/>
                    <a:pt x="55880" y="0"/>
                    <a:pt x="124460" y="0"/>
                  </a:cubicBezTo>
                  <a:lnTo>
                    <a:pt x="7816011" y="0"/>
                  </a:lnTo>
                  <a:cubicBezTo>
                    <a:pt x="7884591" y="0"/>
                    <a:pt x="7940471" y="55880"/>
                    <a:pt x="7940471" y="124460"/>
                  </a:cubicBezTo>
                  <a:lnTo>
                    <a:pt x="7940471" y="589858"/>
                  </a:lnTo>
                  <a:cubicBezTo>
                    <a:pt x="7940471" y="658438"/>
                    <a:pt x="7884591" y="714318"/>
                    <a:pt x="7816011" y="714318"/>
                  </a:cubicBezTo>
                  <a:close/>
                </a:path>
              </a:pathLst>
            </a:custGeom>
            <a:solidFill>
              <a:srgbClr val="FFFFFF"/>
            </a:solidFill>
          </p:spPr>
          <p:txBody>
            <a:bodyPr/>
            <a:lstStyle/>
            <a:p>
              <a:endParaRPr lang="en-US"/>
            </a:p>
          </p:txBody>
        </p:sp>
      </p:grpSp>
      <p:grpSp>
        <p:nvGrpSpPr>
          <p:cNvPr id="4" name="Group 4"/>
          <p:cNvGrpSpPr/>
          <p:nvPr/>
        </p:nvGrpSpPr>
        <p:grpSpPr>
          <a:xfrm>
            <a:off x="646844" y="1640906"/>
            <a:ext cx="17160020" cy="2646433"/>
            <a:chOff x="0" y="0"/>
            <a:chExt cx="5412847" cy="834774"/>
          </a:xfrm>
        </p:grpSpPr>
        <p:sp>
          <p:nvSpPr>
            <p:cNvPr id="5" name="Freeform 5"/>
            <p:cNvSpPr/>
            <p:nvPr/>
          </p:nvSpPr>
          <p:spPr>
            <a:xfrm>
              <a:off x="0" y="0"/>
              <a:ext cx="5412848" cy="834774"/>
            </a:xfrm>
            <a:custGeom>
              <a:avLst/>
              <a:gdLst/>
              <a:ahLst/>
              <a:cxnLst/>
              <a:rect l="l" t="t" r="r" b="b"/>
              <a:pathLst>
                <a:path w="5412848" h="834774">
                  <a:moveTo>
                    <a:pt x="5288387" y="834774"/>
                  </a:moveTo>
                  <a:lnTo>
                    <a:pt x="124460" y="834774"/>
                  </a:lnTo>
                  <a:cubicBezTo>
                    <a:pt x="55880" y="834774"/>
                    <a:pt x="0" y="778894"/>
                    <a:pt x="0" y="710314"/>
                  </a:cubicBezTo>
                  <a:lnTo>
                    <a:pt x="0" y="124460"/>
                  </a:lnTo>
                  <a:cubicBezTo>
                    <a:pt x="0" y="55880"/>
                    <a:pt x="55880" y="0"/>
                    <a:pt x="124460" y="0"/>
                  </a:cubicBezTo>
                  <a:lnTo>
                    <a:pt x="5288387" y="0"/>
                  </a:lnTo>
                  <a:cubicBezTo>
                    <a:pt x="5356967" y="0"/>
                    <a:pt x="5412848" y="55880"/>
                    <a:pt x="5412848" y="124460"/>
                  </a:cubicBezTo>
                  <a:lnTo>
                    <a:pt x="5412848" y="710314"/>
                  </a:lnTo>
                  <a:cubicBezTo>
                    <a:pt x="5412848" y="778894"/>
                    <a:pt x="5356967" y="834774"/>
                    <a:pt x="5288387" y="834774"/>
                  </a:cubicBezTo>
                  <a:close/>
                </a:path>
              </a:pathLst>
            </a:custGeom>
            <a:solidFill>
              <a:srgbClr val="FFFFFF"/>
            </a:solidFill>
          </p:spPr>
          <p:txBody>
            <a:bodyPr/>
            <a:lstStyle/>
            <a:p>
              <a:endParaRPr lang="en-US"/>
            </a:p>
          </p:txBody>
        </p:sp>
      </p:grpSp>
      <p:sp>
        <p:nvSpPr>
          <p:cNvPr id="6" name="Freeform 6"/>
          <p:cNvSpPr/>
          <p:nvPr/>
        </p:nvSpPr>
        <p:spPr>
          <a:xfrm>
            <a:off x="968138" y="4630239"/>
            <a:ext cx="7561912" cy="4267384"/>
          </a:xfrm>
          <a:custGeom>
            <a:avLst/>
            <a:gdLst/>
            <a:ahLst/>
            <a:cxnLst/>
            <a:rect l="l" t="t" r="r" b="b"/>
            <a:pathLst>
              <a:path w="7561912" h="4267384">
                <a:moveTo>
                  <a:pt x="0" y="0"/>
                </a:moveTo>
                <a:lnTo>
                  <a:pt x="7561912" y="0"/>
                </a:lnTo>
                <a:lnTo>
                  <a:pt x="7561912" y="4267384"/>
                </a:lnTo>
                <a:lnTo>
                  <a:pt x="0" y="4267384"/>
                </a:lnTo>
                <a:lnTo>
                  <a:pt x="0" y="0"/>
                </a:lnTo>
                <a:close/>
              </a:path>
            </a:pathLst>
          </a:custGeom>
          <a:blipFill>
            <a:blip r:embed="rId2"/>
            <a:stretch>
              <a:fillRect/>
            </a:stretch>
          </a:blipFill>
        </p:spPr>
        <p:txBody>
          <a:bodyPr/>
          <a:lstStyle/>
          <a:p>
            <a:endParaRPr lang="en-US"/>
          </a:p>
        </p:txBody>
      </p:sp>
      <p:sp>
        <p:nvSpPr>
          <p:cNvPr id="7" name="Freeform 7"/>
          <p:cNvSpPr/>
          <p:nvPr/>
        </p:nvSpPr>
        <p:spPr>
          <a:xfrm>
            <a:off x="9330718" y="4630239"/>
            <a:ext cx="7530677" cy="4267384"/>
          </a:xfrm>
          <a:custGeom>
            <a:avLst/>
            <a:gdLst/>
            <a:ahLst/>
            <a:cxnLst/>
            <a:rect l="l" t="t" r="r" b="b"/>
            <a:pathLst>
              <a:path w="7530677" h="4267384">
                <a:moveTo>
                  <a:pt x="0" y="0"/>
                </a:moveTo>
                <a:lnTo>
                  <a:pt x="7530678" y="0"/>
                </a:lnTo>
                <a:lnTo>
                  <a:pt x="7530678" y="4267384"/>
                </a:lnTo>
                <a:lnTo>
                  <a:pt x="0" y="4267384"/>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393866" y="356987"/>
            <a:ext cx="8272367" cy="965835"/>
          </a:xfrm>
          <a:prstGeom prst="rect">
            <a:avLst/>
          </a:prstGeom>
        </p:spPr>
        <p:txBody>
          <a:bodyPr wrap="square" lIns="0" tIns="0" rIns="0" bIns="0" rtlCol="0" anchor="t">
            <a:spAutoFit/>
          </a:bodyPr>
          <a:lstStyle/>
          <a:p>
            <a:pPr algn="ctr">
              <a:lnSpc>
                <a:spcPts val="7619"/>
              </a:lnSpc>
            </a:pPr>
            <a:r>
              <a:rPr lang="en-US" sz="5999" dirty="0">
                <a:solidFill>
                  <a:srgbClr val="000000"/>
                </a:solidFill>
                <a:latin typeface="Josefin Sans"/>
              </a:rPr>
              <a:t>Edge Computing</a:t>
            </a:r>
          </a:p>
        </p:txBody>
      </p:sp>
      <p:sp>
        <p:nvSpPr>
          <p:cNvPr id="9" name="TextBox 9"/>
          <p:cNvSpPr txBox="1"/>
          <p:nvPr/>
        </p:nvSpPr>
        <p:spPr>
          <a:xfrm>
            <a:off x="968138" y="2726967"/>
            <a:ext cx="16683141" cy="1371400"/>
          </a:xfrm>
          <a:prstGeom prst="rect">
            <a:avLst/>
          </a:prstGeom>
        </p:spPr>
        <p:txBody>
          <a:bodyPr lIns="0" tIns="0" rIns="0" bIns="0" rtlCol="0" anchor="t">
            <a:spAutoFit/>
          </a:bodyPr>
          <a:lstStyle/>
          <a:p>
            <a:pPr marL="930149" lvl="1" indent="-465075">
              <a:lnSpc>
                <a:spcPts val="5471"/>
              </a:lnSpc>
              <a:buFont typeface="Arial"/>
              <a:buChar char="•"/>
            </a:pPr>
            <a:r>
              <a:rPr lang="en-US" sz="4308">
                <a:solidFill>
                  <a:srgbClr val="000000"/>
                </a:solidFill>
                <a:latin typeface="Josefin Sans"/>
              </a:rPr>
              <a:t>Processes data closer to the data source, reducing latency and enabling real-time processing.</a:t>
            </a:r>
          </a:p>
        </p:txBody>
      </p:sp>
      <p:sp>
        <p:nvSpPr>
          <p:cNvPr id="10" name="TextBox 10"/>
          <p:cNvSpPr txBox="1"/>
          <p:nvPr/>
        </p:nvSpPr>
        <p:spPr>
          <a:xfrm>
            <a:off x="968138" y="1970573"/>
            <a:ext cx="4546653" cy="794494"/>
          </a:xfrm>
          <a:prstGeom prst="rect">
            <a:avLst/>
          </a:prstGeom>
        </p:spPr>
        <p:txBody>
          <a:bodyPr lIns="0" tIns="0" rIns="0" bIns="0" rtlCol="0" anchor="t">
            <a:spAutoFit/>
          </a:bodyPr>
          <a:lstStyle/>
          <a:p>
            <a:pPr>
              <a:lnSpc>
                <a:spcPts val="6243"/>
              </a:lnSpc>
            </a:pPr>
            <a:r>
              <a:rPr lang="en-US" sz="4916">
                <a:solidFill>
                  <a:srgbClr val="000000"/>
                </a:solidFill>
                <a:latin typeface="Josefin Sans Bold"/>
              </a:rPr>
              <a:t>Defination</a:t>
            </a:r>
          </a:p>
        </p:txBody>
      </p:sp>
      <p:sp>
        <p:nvSpPr>
          <p:cNvPr id="11" name="TextBox 11"/>
          <p:cNvSpPr txBox="1"/>
          <p:nvPr/>
        </p:nvSpPr>
        <p:spPr>
          <a:xfrm>
            <a:off x="1860944" y="9228137"/>
            <a:ext cx="5835256" cy="559435"/>
          </a:xfrm>
          <a:prstGeom prst="rect">
            <a:avLst/>
          </a:prstGeom>
        </p:spPr>
        <p:txBody>
          <a:bodyPr wrap="square" lIns="0" tIns="0" rIns="0" bIns="0" rtlCol="0" anchor="t">
            <a:spAutoFit/>
          </a:bodyPr>
          <a:lstStyle/>
          <a:p>
            <a:pPr algn="ctr">
              <a:lnSpc>
                <a:spcPts val="4444"/>
              </a:lnSpc>
            </a:pPr>
            <a:r>
              <a:rPr lang="en-US" sz="3499" dirty="0">
                <a:solidFill>
                  <a:srgbClr val="000000"/>
                </a:solidFill>
                <a:latin typeface="Josefin Sans"/>
              </a:rPr>
              <a:t>Autonomous Vehicles</a:t>
            </a:r>
          </a:p>
        </p:txBody>
      </p:sp>
      <p:sp>
        <p:nvSpPr>
          <p:cNvPr id="12" name="TextBox 12"/>
          <p:cNvSpPr txBox="1"/>
          <p:nvPr/>
        </p:nvSpPr>
        <p:spPr>
          <a:xfrm>
            <a:off x="11865248" y="9229725"/>
            <a:ext cx="2461617" cy="559435"/>
          </a:xfrm>
          <a:prstGeom prst="rect">
            <a:avLst/>
          </a:prstGeom>
        </p:spPr>
        <p:txBody>
          <a:bodyPr lIns="0" tIns="0" rIns="0" bIns="0" rtlCol="0" anchor="t">
            <a:spAutoFit/>
          </a:bodyPr>
          <a:lstStyle/>
          <a:p>
            <a:pPr algn="ctr">
              <a:lnSpc>
                <a:spcPts val="4444"/>
              </a:lnSpc>
            </a:pPr>
            <a:r>
              <a:rPr lang="en-US" sz="3499">
                <a:solidFill>
                  <a:srgbClr val="000000"/>
                </a:solidFill>
                <a:latin typeface="Josefin Sans"/>
              </a:rPr>
              <a:t>Smart Cities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B040"/>
        </a:solidFill>
        <a:effectLst/>
      </p:bgPr>
    </p:bg>
    <p:spTree>
      <p:nvGrpSpPr>
        <p:cNvPr id="1" name=""/>
        <p:cNvGrpSpPr/>
        <p:nvPr/>
      </p:nvGrpSpPr>
      <p:grpSpPr>
        <a:xfrm>
          <a:off x="0" y="0"/>
          <a:ext cx="0" cy="0"/>
          <a:chOff x="0" y="0"/>
          <a:chExt cx="0" cy="0"/>
        </a:xfrm>
      </p:grpSpPr>
      <p:grpSp>
        <p:nvGrpSpPr>
          <p:cNvPr id="2" name="Group 2"/>
          <p:cNvGrpSpPr/>
          <p:nvPr/>
        </p:nvGrpSpPr>
        <p:grpSpPr>
          <a:xfrm>
            <a:off x="499526" y="4327012"/>
            <a:ext cx="9399274" cy="1190064"/>
            <a:chOff x="0" y="0"/>
            <a:chExt cx="13335931" cy="1586752"/>
          </a:xfrm>
        </p:grpSpPr>
        <p:grpSp>
          <p:nvGrpSpPr>
            <p:cNvPr id="3" name="Group 3"/>
            <p:cNvGrpSpPr/>
            <p:nvPr/>
          </p:nvGrpSpPr>
          <p:grpSpPr>
            <a:xfrm>
              <a:off x="0" y="0"/>
              <a:ext cx="13335931" cy="1586752"/>
              <a:chOff x="0" y="0"/>
              <a:chExt cx="3775686" cy="660400"/>
            </a:xfrm>
          </p:grpSpPr>
          <p:sp>
            <p:nvSpPr>
              <p:cNvPr id="4" name="Freeform 4"/>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5" name="TextBox 5"/>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sp>
        <p:nvSpPr>
          <p:cNvPr id="6" name="Freeform 6"/>
          <p:cNvSpPr/>
          <p:nvPr/>
        </p:nvSpPr>
        <p:spPr>
          <a:xfrm rot="5400000">
            <a:off x="13741222" y="4970794"/>
            <a:ext cx="7036156" cy="345411"/>
          </a:xfrm>
          <a:custGeom>
            <a:avLst/>
            <a:gdLst/>
            <a:ahLst/>
            <a:cxnLst/>
            <a:rect l="l" t="t" r="r" b="b"/>
            <a:pathLst>
              <a:path w="7036156" h="345411">
                <a:moveTo>
                  <a:pt x="0" y="0"/>
                </a:moveTo>
                <a:lnTo>
                  <a:pt x="7036156" y="0"/>
                </a:lnTo>
                <a:lnTo>
                  <a:pt x="7036156" y="345412"/>
                </a:lnTo>
                <a:lnTo>
                  <a:pt x="0" y="345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181884" y="6573514"/>
            <a:ext cx="8833180" cy="606139"/>
          </a:xfrm>
          <a:prstGeom prst="rect">
            <a:avLst/>
          </a:prstGeom>
        </p:spPr>
        <p:txBody>
          <a:bodyPr lIns="0" tIns="0" rIns="0" bIns="0" rtlCol="0" anchor="t">
            <a:spAutoFit/>
          </a:bodyPr>
          <a:lstStyle/>
          <a:p>
            <a:pPr algn="ctr">
              <a:lnSpc>
                <a:spcPts val="5084"/>
              </a:lnSpc>
            </a:pPr>
            <a:endParaRPr/>
          </a:p>
        </p:txBody>
      </p:sp>
      <p:grpSp>
        <p:nvGrpSpPr>
          <p:cNvPr id="8" name="Group 8"/>
          <p:cNvGrpSpPr/>
          <p:nvPr/>
        </p:nvGrpSpPr>
        <p:grpSpPr>
          <a:xfrm>
            <a:off x="499526" y="6193351"/>
            <a:ext cx="9406474" cy="1190064"/>
            <a:chOff x="0" y="0"/>
            <a:chExt cx="13335931" cy="1586752"/>
          </a:xfrm>
        </p:grpSpPr>
        <p:grpSp>
          <p:nvGrpSpPr>
            <p:cNvPr id="9" name="Group 9"/>
            <p:cNvGrpSpPr/>
            <p:nvPr/>
          </p:nvGrpSpPr>
          <p:grpSpPr>
            <a:xfrm>
              <a:off x="0" y="0"/>
              <a:ext cx="13335931" cy="1586752"/>
              <a:chOff x="0" y="0"/>
              <a:chExt cx="3775686" cy="660400"/>
            </a:xfrm>
          </p:grpSpPr>
          <p:sp>
            <p:nvSpPr>
              <p:cNvPr id="10" name="Freeform 10"/>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11" name="TextBox 11"/>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grpSp>
        <p:nvGrpSpPr>
          <p:cNvPr id="12" name="Group 12"/>
          <p:cNvGrpSpPr/>
          <p:nvPr/>
        </p:nvGrpSpPr>
        <p:grpSpPr>
          <a:xfrm>
            <a:off x="1511013" y="6284208"/>
            <a:ext cx="1004341" cy="100434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sp>
        <p:nvSpPr>
          <p:cNvPr id="14" name="TextBox 14"/>
          <p:cNvSpPr txBox="1"/>
          <p:nvPr/>
        </p:nvSpPr>
        <p:spPr>
          <a:xfrm>
            <a:off x="1665960" y="4666331"/>
            <a:ext cx="454187" cy="495300"/>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FFFFFF"/>
                </a:solidFill>
                <a:latin typeface="Josefin Sans"/>
              </a:rPr>
              <a:t>1</a:t>
            </a:r>
          </a:p>
        </p:txBody>
      </p:sp>
      <p:grpSp>
        <p:nvGrpSpPr>
          <p:cNvPr id="15" name="Group 15"/>
          <p:cNvGrpSpPr/>
          <p:nvPr/>
        </p:nvGrpSpPr>
        <p:grpSpPr>
          <a:xfrm>
            <a:off x="1847689" y="628015"/>
            <a:ext cx="14592621" cy="3397181"/>
            <a:chOff x="0" y="0"/>
            <a:chExt cx="19456829" cy="4529574"/>
          </a:xfrm>
        </p:grpSpPr>
        <p:grpSp>
          <p:nvGrpSpPr>
            <p:cNvPr id="16" name="Group 16"/>
            <p:cNvGrpSpPr/>
            <p:nvPr/>
          </p:nvGrpSpPr>
          <p:grpSpPr>
            <a:xfrm>
              <a:off x="0" y="0"/>
              <a:ext cx="19456829" cy="4529574"/>
              <a:chOff x="0" y="0"/>
              <a:chExt cx="6135290" cy="1428303"/>
            </a:xfrm>
          </p:grpSpPr>
          <p:sp>
            <p:nvSpPr>
              <p:cNvPr id="17" name="Freeform 17"/>
              <p:cNvSpPr/>
              <p:nvPr/>
            </p:nvSpPr>
            <p:spPr>
              <a:xfrm>
                <a:off x="0" y="0"/>
                <a:ext cx="6135290" cy="1428303"/>
              </a:xfrm>
              <a:custGeom>
                <a:avLst/>
                <a:gdLst/>
                <a:ahLst/>
                <a:cxnLst/>
                <a:rect l="l" t="t" r="r" b="b"/>
                <a:pathLst>
                  <a:path w="6135290" h="1428303">
                    <a:moveTo>
                      <a:pt x="6010830" y="1428303"/>
                    </a:moveTo>
                    <a:lnTo>
                      <a:pt x="124460" y="1428303"/>
                    </a:lnTo>
                    <a:cubicBezTo>
                      <a:pt x="55880" y="1428303"/>
                      <a:pt x="0" y="1372423"/>
                      <a:pt x="0" y="1303843"/>
                    </a:cubicBezTo>
                    <a:lnTo>
                      <a:pt x="0" y="124460"/>
                    </a:lnTo>
                    <a:cubicBezTo>
                      <a:pt x="0" y="55880"/>
                      <a:pt x="55880" y="0"/>
                      <a:pt x="124460" y="0"/>
                    </a:cubicBezTo>
                    <a:lnTo>
                      <a:pt x="6010830" y="0"/>
                    </a:lnTo>
                    <a:cubicBezTo>
                      <a:pt x="6079410" y="0"/>
                      <a:pt x="6135290" y="55880"/>
                      <a:pt x="6135290" y="124460"/>
                    </a:cubicBezTo>
                    <a:lnTo>
                      <a:pt x="6135290" y="1303843"/>
                    </a:lnTo>
                    <a:cubicBezTo>
                      <a:pt x="6135290" y="1372423"/>
                      <a:pt x="6079410" y="1428303"/>
                      <a:pt x="6010830" y="1428303"/>
                    </a:cubicBezTo>
                    <a:close/>
                  </a:path>
                </a:pathLst>
              </a:custGeom>
              <a:solidFill>
                <a:srgbClr val="FFFFFF"/>
              </a:solidFill>
            </p:spPr>
            <p:txBody>
              <a:bodyPr/>
              <a:lstStyle/>
              <a:p>
                <a:endParaRPr lang="en-US"/>
              </a:p>
            </p:txBody>
          </p:sp>
        </p:grpSp>
        <p:sp>
          <p:nvSpPr>
            <p:cNvPr id="18" name="TextBox 18"/>
            <p:cNvSpPr txBox="1"/>
            <p:nvPr/>
          </p:nvSpPr>
          <p:spPr>
            <a:xfrm>
              <a:off x="1913683" y="752819"/>
              <a:ext cx="15629462" cy="2168525"/>
            </a:xfrm>
            <a:prstGeom prst="rect">
              <a:avLst/>
            </a:prstGeom>
          </p:spPr>
          <p:txBody>
            <a:bodyPr lIns="0" tIns="0" rIns="0" bIns="0" rtlCol="0" anchor="t">
              <a:spAutoFit/>
            </a:bodyPr>
            <a:lstStyle/>
            <a:p>
              <a:pPr algn="ctr">
                <a:lnSpc>
                  <a:spcPts val="6390"/>
                </a:lnSpc>
              </a:pPr>
              <a:r>
                <a:rPr lang="en-US" sz="5325">
                  <a:solidFill>
                    <a:srgbClr val="000000"/>
                  </a:solidFill>
                  <a:latin typeface="Josefin Sans Bold"/>
                </a:rPr>
                <a:t>5.Benefits for businesses when accessing cloud computing</a:t>
              </a:r>
            </a:p>
          </p:txBody>
        </p:sp>
      </p:grpSp>
      <p:sp>
        <p:nvSpPr>
          <p:cNvPr id="19" name="TextBox 19"/>
          <p:cNvSpPr txBox="1"/>
          <p:nvPr/>
        </p:nvSpPr>
        <p:spPr>
          <a:xfrm>
            <a:off x="1435759" y="4704557"/>
            <a:ext cx="7414422" cy="406400"/>
          </a:xfrm>
          <a:prstGeom prst="rect">
            <a:avLst/>
          </a:prstGeom>
        </p:spPr>
        <p:txBody>
          <a:bodyPr lIns="0" tIns="0" rIns="0" bIns="0" rtlCol="0" anchor="t">
            <a:spAutoFit/>
          </a:bodyPr>
          <a:lstStyle/>
          <a:p>
            <a:pPr algn="ctr">
              <a:lnSpc>
                <a:spcPts val="3249"/>
              </a:lnSpc>
              <a:spcBef>
                <a:spcPct val="0"/>
              </a:spcBef>
            </a:pPr>
            <a:r>
              <a:rPr lang="en-US" sz="2499">
                <a:solidFill>
                  <a:srgbClr val="000000"/>
                </a:solidFill>
                <a:latin typeface="Josefin Sans"/>
              </a:rPr>
              <a:t>Cost Savings</a:t>
            </a:r>
          </a:p>
        </p:txBody>
      </p:sp>
      <p:grpSp>
        <p:nvGrpSpPr>
          <p:cNvPr id="20" name="Group 20"/>
          <p:cNvGrpSpPr/>
          <p:nvPr/>
        </p:nvGrpSpPr>
        <p:grpSpPr>
          <a:xfrm>
            <a:off x="492326" y="8068236"/>
            <a:ext cx="9406474" cy="1190064"/>
            <a:chOff x="0" y="0"/>
            <a:chExt cx="13335931" cy="1586752"/>
          </a:xfrm>
        </p:grpSpPr>
        <p:grpSp>
          <p:nvGrpSpPr>
            <p:cNvPr id="21" name="Group 21"/>
            <p:cNvGrpSpPr/>
            <p:nvPr/>
          </p:nvGrpSpPr>
          <p:grpSpPr>
            <a:xfrm>
              <a:off x="0" y="0"/>
              <a:ext cx="13335931" cy="1586752"/>
              <a:chOff x="0" y="0"/>
              <a:chExt cx="3775686" cy="660400"/>
            </a:xfrm>
          </p:grpSpPr>
          <p:sp>
            <p:nvSpPr>
              <p:cNvPr id="22" name="Freeform 22"/>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23" name="TextBox 23"/>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grpSp>
        <p:nvGrpSpPr>
          <p:cNvPr id="24" name="Group 24"/>
          <p:cNvGrpSpPr/>
          <p:nvPr/>
        </p:nvGrpSpPr>
        <p:grpSpPr>
          <a:xfrm>
            <a:off x="1511013" y="4419874"/>
            <a:ext cx="1004341" cy="1004341"/>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grpSp>
        <p:nvGrpSpPr>
          <p:cNvPr id="26" name="Group 26"/>
          <p:cNvGrpSpPr/>
          <p:nvPr/>
        </p:nvGrpSpPr>
        <p:grpSpPr>
          <a:xfrm>
            <a:off x="1511013" y="8161097"/>
            <a:ext cx="1004341" cy="1004341"/>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sp>
        <p:nvSpPr>
          <p:cNvPr id="28" name="Freeform 28"/>
          <p:cNvSpPr/>
          <p:nvPr/>
        </p:nvSpPr>
        <p:spPr>
          <a:xfrm>
            <a:off x="10015064" y="4775453"/>
            <a:ext cx="6486846" cy="4482847"/>
          </a:xfrm>
          <a:custGeom>
            <a:avLst/>
            <a:gdLst/>
            <a:ahLst/>
            <a:cxnLst/>
            <a:rect l="l" t="t" r="r" b="b"/>
            <a:pathLst>
              <a:path w="6237726" h="4130057">
                <a:moveTo>
                  <a:pt x="0" y="0"/>
                </a:moveTo>
                <a:lnTo>
                  <a:pt x="6237726" y="0"/>
                </a:lnTo>
                <a:lnTo>
                  <a:pt x="6237726" y="4130057"/>
                </a:lnTo>
                <a:lnTo>
                  <a:pt x="0" y="4130057"/>
                </a:lnTo>
                <a:lnTo>
                  <a:pt x="0" y="0"/>
                </a:lnTo>
                <a:close/>
              </a:path>
            </a:pathLst>
          </a:custGeom>
          <a:blipFill>
            <a:blip r:embed="rId5"/>
            <a:stretch>
              <a:fillRect/>
            </a:stretch>
          </a:blipFill>
        </p:spPr>
        <p:txBody>
          <a:bodyPr/>
          <a:lstStyle/>
          <a:p>
            <a:endParaRPr lang="en-US"/>
          </a:p>
        </p:txBody>
      </p:sp>
      <p:sp>
        <p:nvSpPr>
          <p:cNvPr id="29" name="TextBox 29"/>
          <p:cNvSpPr txBox="1"/>
          <p:nvPr/>
        </p:nvSpPr>
        <p:spPr>
          <a:xfrm>
            <a:off x="1786090" y="6521683"/>
            <a:ext cx="454187" cy="495300"/>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FFFFFF"/>
                </a:solidFill>
                <a:latin typeface="Josefin Sans"/>
              </a:rPr>
              <a:t>2</a:t>
            </a:r>
          </a:p>
        </p:txBody>
      </p:sp>
      <p:sp>
        <p:nvSpPr>
          <p:cNvPr id="30" name="TextBox 30"/>
          <p:cNvSpPr txBox="1"/>
          <p:nvPr/>
        </p:nvSpPr>
        <p:spPr>
          <a:xfrm>
            <a:off x="1786090" y="6472575"/>
            <a:ext cx="7414422" cy="815975"/>
          </a:xfrm>
          <a:prstGeom prst="rect">
            <a:avLst/>
          </a:prstGeom>
        </p:spPr>
        <p:txBody>
          <a:bodyPr lIns="0" tIns="0" rIns="0" bIns="0" rtlCol="0" anchor="t">
            <a:spAutoFit/>
          </a:bodyPr>
          <a:lstStyle/>
          <a:p>
            <a:pPr algn="ctr">
              <a:lnSpc>
                <a:spcPts val="3249"/>
              </a:lnSpc>
              <a:spcBef>
                <a:spcPct val="0"/>
              </a:spcBef>
            </a:pPr>
            <a:r>
              <a:rPr lang="en-US" sz="2499">
                <a:solidFill>
                  <a:srgbClr val="000000"/>
                </a:solidFill>
                <a:latin typeface="Josefin Sans"/>
              </a:rPr>
              <a:t>Deploy and upgrade information infrastructure more easily</a:t>
            </a:r>
          </a:p>
        </p:txBody>
      </p:sp>
      <p:sp>
        <p:nvSpPr>
          <p:cNvPr id="31" name="TextBox 31"/>
          <p:cNvSpPr txBox="1"/>
          <p:nvPr/>
        </p:nvSpPr>
        <p:spPr>
          <a:xfrm>
            <a:off x="1786090" y="4666331"/>
            <a:ext cx="454187" cy="495300"/>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FFFFFF"/>
                </a:solidFill>
                <a:latin typeface="Josefin Sans"/>
              </a:rPr>
              <a:t>1</a:t>
            </a:r>
          </a:p>
        </p:txBody>
      </p:sp>
      <p:sp>
        <p:nvSpPr>
          <p:cNvPr id="32" name="TextBox 32"/>
          <p:cNvSpPr txBox="1"/>
          <p:nvPr/>
        </p:nvSpPr>
        <p:spPr>
          <a:xfrm>
            <a:off x="2120148" y="8316865"/>
            <a:ext cx="6629711" cy="798195"/>
          </a:xfrm>
          <a:prstGeom prst="rect">
            <a:avLst/>
          </a:prstGeom>
        </p:spPr>
        <p:txBody>
          <a:bodyPr lIns="0" tIns="0" rIns="0" bIns="0" rtlCol="0" anchor="t">
            <a:spAutoFit/>
          </a:bodyPr>
          <a:lstStyle/>
          <a:p>
            <a:pPr algn="ctr">
              <a:lnSpc>
                <a:spcPts val="3120"/>
              </a:lnSpc>
              <a:spcBef>
                <a:spcPct val="0"/>
              </a:spcBef>
            </a:pPr>
            <a:r>
              <a:rPr lang="en-US" sz="2400">
                <a:solidFill>
                  <a:srgbClr val="000000"/>
                </a:solidFill>
                <a:latin typeface="Josefin Sans"/>
              </a:rPr>
              <a:t>No effort or human resources needed to build an IT system and operate it</a:t>
            </a:r>
          </a:p>
        </p:txBody>
      </p:sp>
      <p:sp>
        <p:nvSpPr>
          <p:cNvPr id="33" name="TextBox 33"/>
          <p:cNvSpPr txBox="1"/>
          <p:nvPr/>
        </p:nvSpPr>
        <p:spPr>
          <a:xfrm>
            <a:off x="1766282" y="8410210"/>
            <a:ext cx="454187" cy="495300"/>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FFFFFF"/>
                </a:solidFill>
                <a:latin typeface="Josefin Sans"/>
              </a:rPr>
              <a:t>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3C4A5"/>
        </a:solidFill>
        <a:effectLst/>
      </p:bgPr>
    </p:bg>
    <p:spTree>
      <p:nvGrpSpPr>
        <p:cNvPr id="1" name=""/>
        <p:cNvGrpSpPr/>
        <p:nvPr/>
      </p:nvGrpSpPr>
      <p:grpSpPr>
        <a:xfrm>
          <a:off x="0" y="0"/>
          <a:ext cx="0" cy="0"/>
          <a:chOff x="0" y="0"/>
          <a:chExt cx="0" cy="0"/>
        </a:xfrm>
      </p:grpSpPr>
      <p:sp>
        <p:nvSpPr>
          <p:cNvPr id="2" name="Freeform 2"/>
          <p:cNvSpPr/>
          <p:nvPr/>
        </p:nvSpPr>
        <p:spPr>
          <a:xfrm>
            <a:off x="9144000" y="420138"/>
            <a:ext cx="7085431" cy="8291462"/>
          </a:xfrm>
          <a:custGeom>
            <a:avLst/>
            <a:gdLst/>
            <a:ahLst/>
            <a:cxnLst/>
            <a:rect l="l" t="t" r="r" b="b"/>
            <a:pathLst>
              <a:path w="7085431" h="8291462">
                <a:moveTo>
                  <a:pt x="0" y="0"/>
                </a:moveTo>
                <a:lnTo>
                  <a:pt x="7085431" y="0"/>
                </a:lnTo>
                <a:lnTo>
                  <a:pt x="7085431" y="8291462"/>
                </a:lnTo>
                <a:lnTo>
                  <a:pt x="0" y="8291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353792" y="420138"/>
            <a:ext cx="7347326" cy="8291462"/>
            <a:chOff x="0" y="0"/>
            <a:chExt cx="2449927" cy="2764743"/>
          </a:xfrm>
        </p:grpSpPr>
        <p:sp>
          <p:nvSpPr>
            <p:cNvPr id="4" name="Freeform 4"/>
            <p:cNvSpPr/>
            <p:nvPr/>
          </p:nvSpPr>
          <p:spPr>
            <a:xfrm>
              <a:off x="0" y="0"/>
              <a:ext cx="2449927" cy="2764744"/>
            </a:xfrm>
            <a:custGeom>
              <a:avLst/>
              <a:gdLst/>
              <a:ahLst/>
              <a:cxnLst/>
              <a:rect l="l" t="t" r="r" b="b"/>
              <a:pathLst>
                <a:path w="2449927" h="2764744">
                  <a:moveTo>
                    <a:pt x="2325467" y="2764743"/>
                  </a:moveTo>
                  <a:lnTo>
                    <a:pt x="124460" y="2764743"/>
                  </a:lnTo>
                  <a:cubicBezTo>
                    <a:pt x="55880" y="2764743"/>
                    <a:pt x="0" y="2708864"/>
                    <a:pt x="0" y="2640283"/>
                  </a:cubicBezTo>
                  <a:lnTo>
                    <a:pt x="0" y="124460"/>
                  </a:lnTo>
                  <a:cubicBezTo>
                    <a:pt x="0" y="55880"/>
                    <a:pt x="55880" y="0"/>
                    <a:pt x="124460" y="0"/>
                  </a:cubicBezTo>
                  <a:lnTo>
                    <a:pt x="2325467" y="0"/>
                  </a:lnTo>
                  <a:cubicBezTo>
                    <a:pt x="2394047" y="0"/>
                    <a:pt x="2449927" y="55880"/>
                    <a:pt x="2449927" y="124460"/>
                  </a:cubicBezTo>
                  <a:lnTo>
                    <a:pt x="2449927" y="2640284"/>
                  </a:lnTo>
                  <a:cubicBezTo>
                    <a:pt x="2449927" y="2708864"/>
                    <a:pt x="2394047" y="2764744"/>
                    <a:pt x="2325467" y="2764744"/>
                  </a:cubicBezTo>
                  <a:close/>
                </a:path>
              </a:pathLst>
            </a:custGeom>
            <a:solidFill>
              <a:srgbClr val="FFFFFF"/>
            </a:solidFill>
          </p:spPr>
          <p:txBody>
            <a:bodyPr/>
            <a:lstStyle/>
            <a:p>
              <a:endParaRPr lang="en-US"/>
            </a:p>
          </p:txBody>
        </p:sp>
      </p:grpSp>
      <p:sp>
        <p:nvSpPr>
          <p:cNvPr id="5" name="Freeform 5"/>
          <p:cNvSpPr/>
          <p:nvPr/>
        </p:nvSpPr>
        <p:spPr>
          <a:xfrm>
            <a:off x="16934208" y="9006969"/>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703608" y="9006969"/>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5400000">
            <a:off x="13741222" y="4393163"/>
            <a:ext cx="7036156" cy="345411"/>
          </a:xfrm>
          <a:custGeom>
            <a:avLst/>
            <a:gdLst/>
            <a:ahLst/>
            <a:cxnLst/>
            <a:rect l="l" t="t" r="r" b="b"/>
            <a:pathLst>
              <a:path w="7036156" h="345411">
                <a:moveTo>
                  <a:pt x="0" y="0"/>
                </a:moveTo>
                <a:lnTo>
                  <a:pt x="7036156" y="0"/>
                </a:lnTo>
                <a:lnTo>
                  <a:pt x="7036156" y="345412"/>
                </a:lnTo>
                <a:lnTo>
                  <a:pt x="0" y="3454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853543" y="3642878"/>
            <a:ext cx="6347824" cy="4754172"/>
          </a:xfrm>
          <a:custGeom>
            <a:avLst/>
            <a:gdLst/>
            <a:ahLst/>
            <a:cxnLst/>
            <a:rect l="l" t="t" r="r" b="b"/>
            <a:pathLst>
              <a:path w="6347824" h="4754172">
                <a:moveTo>
                  <a:pt x="0" y="0"/>
                </a:moveTo>
                <a:lnTo>
                  <a:pt x="6347824" y="0"/>
                </a:lnTo>
                <a:lnTo>
                  <a:pt x="6347824" y="4754173"/>
                </a:lnTo>
                <a:lnTo>
                  <a:pt x="0" y="4754173"/>
                </a:lnTo>
                <a:lnTo>
                  <a:pt x="0" y="0"/>
                </a:lnTo>
                <a:close/>
              </a:path>
            </a:pathLst>
          </a:custGeom>
          <a:blipFill>
            <a:blip r:embed="rId11"/>
            <a:stretch>
              <a:fillRect/>
            </a:stretch>
          </a:blipFill>
        </p:spPr>
        <p:txBody>
          <a:bodyPr/>
          <a:lstStyle/>
          <a:p>
            <a:endParaRPr lang="en-US"/>
          </a:p>
        </p:txBody>
      </p:sp>
      <p:sp>
        <p:nvSpPr>
          <p:cNvPr id="9" name="TextBox 9"/>
          <p:cNvSpPr txBox="1"/>
          <p:nvPr/>
        </p:nvSpPr>
        <p:spPr>
          <a:xfrm>
            <a:off x="9144000" y="3444730"/>
            <a:ext cx="7085431" cy="46926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Josefin Sans"/>
              </a:rPr>
              <a:t>Store and share data</a:t>
            </a:r>
          </a:p>
        </p:txBody>
      </p:sp>
      <p:sp>
        <p:nvSpPr>
          <p:cNvPr id="10" name="TextBox 10"/>
          <p:cNvSpPr txBox="1"/>
          <p:nvPr/>
        </p:nvSpPr>
        <p:spPr>
          <a:xfrm>
            <a:off x="9225352" y="4391973"/>
            <a:ext cx="7085431" cy="46926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Josefin Sans"/>
              </a:rPr>
              <a:t>Big data analysis</a:t>
            </a:r>
          </a:p>
        </p:txBody>
      </p:sp>
      <p:sp>
        <p:nvSpPr>
          <p:cNvPr id="11" name="TextBox 11"/>
          <p:cNvSpPr txBox="1"/>
          <p:nvPr/>
        </p:nvSpPr>
        <p:spPr>
          <a:xfrm>
            <a:off x="9225352" y="5337488"/>
            <a:ext cx="7085431" cy="46926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Josefin Sans"/>
              </a:rPr>
              <a:t>Backup and restore data</a:t>
            </a:r>
          </a:p>
        </p:txBody>
      </p:sp>
      <p:sp>
        <p:nvSpPr>
          <p:cNvPr id="12" name="TextBox 12"/>
          <p:cNvSpPr txBox="1"/>
          <p:nvPr/>
        </p:nvSpPr>
        <p:spPr>
          <a:xfrm>
            <a:off x="9225352" y="6283003"/>
            <a:ext cx="7085431" cy="46926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Josefin Sans"/>
              </a:rPr>
              <a:t>Business management application</a:t>
            </a:r>
          </a:p>
        </p:txBody>
      </p:sp>
      <p:sp>
        <p:nvSpPr>
          <p:cNvPr id="13" name="TextBox 13"/>
          <p:cNvSpPr txBox="1"/>
          <p:nvPr/>
        </p:nvSpPr>
        <p:spPr>
          <a:xfrm>
            <a:off x="1353792" y="990641"/>
            <a:ext cx="7347326" cy="2590165"/>
          </a:xfrm>
          <a:prstGeom prst="rect">
            <a:avLst/>
          </a:prstGeom>
        </p:spPr>
        <p:txBody>
          <a:bodyPr lIns="0" tIns="0" rIns="0" bIns="0" rtlCol="0" anchor="t">
            <a:spAutoFit/>
          </a:bodyPr>
          <a:lstStyle/>
          <a:p>
            <a:pPr algn="ctr">
              <a:lnSpc>
                <a:spcPts val="6890"/>
              </a:lnSpc>
              <a:spcBef>
                <a:spcPct val="0"/>
              </a:spcBef>
            </a:pPr>
            <a:r>
              <a:rPr lang="en-US" sz="5300">
                <a:solidFill>
                  <a:srgbClr val="000000"/>
                </a:solidFill>
                <a:latin typeface="Josefin Sans Bold"/>
              </a:rPr>
              <a:t>6.The Applications That Cloud Computing Brings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3C4A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66310" y="1028700"/>
            <a:ext cx="16230600" cy="3976497"/>
          </a:xfrm>
          <a:prstGeom prst="rect">
            <a:avLst/>
          </a:prstGeom>
        </p:spPr>
      </p:pic>
      <p:pic>
        <p:nvPicPr>
          <p:cNvPr id="3" name="Picture 3"/>
          <p:cNvPicPr>
            <a:picLocks noChangeAspect="1"/>
          </p:cNvPicPr>
          <p:nvPr/>
        </p:nvPicPr>
        <p:blipFill>
          <a:blip r:embed="rId3"/>
          <a:srcRect/>
          <a:stretch>
            <a:fillRect/>
          </a:stretch>
        </p:blipFill>
        <p:spPr>
          <a:xfrm>
            <a:off x="7074069" y="5377525"/>
            <a:ext cx="3415082" cy="38807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C4A5"/>
        </a:solidFill>
        <a:effectLst/>
      </p:bgPr>
    </p:bg>
    <p:spTree>
      <p:nvGrpSpPr>
        <p:cNvPr id="1" name=""/>
        <p:cNvGrpSpPr/>
        <p:nvPr/>
      </p:nvGrpSpPr>
      <p:grpSpPr>
        <a:xfrm>
          <a:off x="0" y="0"/>
          <a:ext cx="0" cy="0"/>
          <a:chOff x="0" y="0"/>
          <a:chExt cx="0" cy="0"/>
        </a:xfrm>
      </p:grpSpPr>
      <p:sp>
        <p:nvSpPr>
          <p:cNvPr id="2" name="Freeform 2"/>
          <p:cNvSpPr/>
          <p:nvPr/>
        </p:nvSpPr>
        <p:spPr>
          <a:xfrm>
            <a:off x="3871122" y="2443843"/>
            <a:ext cx="10545756" cy="5694708"/>
          </a:xfrm>
          <a:custGeom>
            <a:avLst/>
            <a:gdLst/>
            <a:ahLst/>
            <a:cxnLst/>
            <a:rect l="l" t="t" r="r" b="b"/>
            <a:pathLst>
              <a:path w="10545756" h="5694708">
                <a:moveTo>
                  <a:pt x="0" y="0"/>
                </a:moveTo>
                <a:lnTo>
                  <a:pt x="10545756" y="0"/>
                </a:lnTo>
                <a:lnTo>
                  <a:pt x="10545756" y="5694708"/>
                </a:lnTo>
                <a:lnTo>
                  <a:pt x="0" y="5694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406868" y="3322684"/>
            <a:ext cx="7474263" cy="1378268"/>
          </a:xfrm>
          <a:prstGeom prst="rect">
            <a:avLst/>
          </a:prstGeom>
        </p:spPr>
        <p:txBody>
          <a:bodyPr lIns="0" tIns="0" rIns="0" bIns="0" rtlCol="0" anchor="t">
            <a:spAutoFit/>
          </a:bodyPr>
          <a:lstStyle/>
          <a:p>
            <a:pPr algn="ctr">
              <a:lnSpc>
                <a:spcPts val="11017"/>
              </a:lnSpc>
            </a:pPr>
            <a:r>
              <a:rPr lang="en-US" sz="8475">
                <a:solidFill>
                  <a:srgbClr val="FFFFFF"/>
                </a:solidFill>
                <a:latin typeface="Josefin Sans"/>
              </a:rPr>
              <a:t>1.DEFINITION</a:t>
            </a:r>
          </a:p>
        </p:txBody>
      </p:sp>
      <p:sp>
        <p:nvSpPr>
          <p:cNvPr id="4" name="Freeform 4"/>
          <p:cNvSpPr/>
          <p:nvPr/>
        </p:nvSpPr>
        <p:spPr>
          <a:xfrm>
            <a:off x="883416" y="2443843"/>
            <a:ext cx="1322309" cy="867916"/>
          </a:xfrm>
          <a:custGeom>
            <a:avLst/>
            <a:gdLst/>
            <a:ahLst/>
            <a:cxnLst/>
            <a:rect l="l" t="t" r="r" b="b"/>
            <a:pathLst>
              <a:path w="1322309" h="867916">
                <a:moveTo>
                  <a:pt x="0" y="0"/>
                </a:moveTo>
                <a:lnTo>
                  <a:pt x="1322310" y="0"/>
                </a:lnTo>
                <a:lnTo>
                  <a:pt x="1322310" y="867916"/>
                </a:lnTo>
                <a:lnTo>
                  <a:pt x="0" y="8679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83416" y="1028700"/>
            <a:ext cx="1322309" cy="867916"/>
          </a:xfrm>
          <a:custGeom>
            <a:avLst/>
            <a:gdLst/>
            <a:ahLst/>
            <a:cxnLst/>
            <a:rect l="l" t="t" r="r" b="b"/>
            <a:pathLst>
              <a:path w="1322309" h="867916">
                <a:moveTo>
                  <a:pt x="0" y="0"/>
                </a:moveTo>
                <a:lnTo>
                  <a:pt x="1322310" y="0"/>
                </a:lnTo>
                <a:lnTo>
                  <a:pt x="1322310" y="867916"/>
                </a:lnTo>
                <a:lnTo>
                  <a:pt x="0" y="8679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883416" y="3833036"/>
            <a:ext cx="1322309" cy="867916"/>
          </a:xfrm>
          <a:custGeom>
            <a:avLst/>
            <a:gdLst/>
            <a:ahLst/>
            <a:cxnLst/>
            <a:rect l="l" t="t" r="r" b="b"/>
            <a:pathLst>
              <a:path w="1322309" h="867916">
                <a:moveTo>
                  <a:pt x="0" y="0"/>
                </a:moveTo>
                <a:lnTo>
                  <a:pt x="1322310" y="0"/>
                </a:lnTo>
                <a:lnTo>
                  <a:pt x="1322310" y="867916"/>
                </a:lnTo>
                <a:lnTo>
                  <a:pt x="0" y="8679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609116" y="8608116"/>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28700" y="8638166"/>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5400000">
            <a:off x="13416130" y="4374072"/>
            <a:ext cx="7036156" cy="345411"/>
          </a:xfrm>
          <a:custGeom>
            <a:avLst/>
            <a:gdLst/>
            <a:ahLst/>
            <a:cxnLst/>
            <a:rect l="l" t="t" r="r" b="b"/>
            <a:pathLst>
              <a:path w="7036156" h="345411">
                <a:moveTo>
                  <a:pt x="0" y="0"/>
                </a:moveTo>
                <a:lnTo>
                  <a:pt x="7036156" y="0"/>
                </a:lnTo>
                <a:lnTo>
                  <a:pt x="7036156" y="345412"/>
                </a:lnTo>
                <a:lnTo>
                  <a:pt x="0" y="3454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p:cNvSpPr txBox="1"/>
          <p:nvPr/>
        </p:nvSpPr>
        <p:spPr>
          <a:xfrm>
            <a:off x="3871122" y="5422969"/>
            <a:ext cx="10545756" cy="1383665"/>
          </a:xfrm>
          <a:prstGeom prst="rect">
            <a:avLst/>
          </a:prstGeom>
        </p:spPr>
        <p:txBody>
          <a:bodyPr lIns="0" tIns="0" rIns="0" bIns="0" rtlCol="0" anchor="t">
            <a:spAutoFit/>
          </a:bodyPr>
          <a:lstStyle/>
          <a:p>
            <a:pPr algn="ctr">
              <a:lnSpc>
                <a:spcPts val="3639"/>
              </a:lnSpc>
              <a:spcBef>
                <a:spcPct val="0"/>
              </a:spcBef>
            </a:pPr>
            <a:r>
              <a:rPr lang="en-US" sz="2799">
                <a:solidFill>
                  <a:srgbClr val="FFFFFF"/>
                </a:solidFill>
                <a:latin typeface="Josefin Sans"/>
              </a:rPr>
              <a:t>Cloud computing is the delivery of different services through the Internet. These resources include tools and applications like data storage, servers, databases, networking, and software.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3C4A5"/>
        </a:solidFill>
        <a:effectLst/>
      </p:bgPr>
    </p:bg>
    <p:spTree>
      <p:nvGrpSpPr>
        <p:cNvPr id="1" name=""/>
        <p:cNvGrpSpPr/>
        <p:nvPr/>
      </p:nvGrpSpPr>
      <p:grpSpPr>
        <a:xfrm>
          <a:off x="0" y="0"/>
          <a:ext cx="0" cy="0"/>
          <a:chOff x="0" y="0"/>
          <a:chExt cx="0" cy="0"/>
        </a:xfrm>
      </p:grpSpPr>
      <p:grpSp>
        <p:nvGrpSpPr>
          <p:cNvPr id="2" name="Group 2"/>
          <p:cNvGrpSpPr/>
          <p:nvPr/>
        </p:nvGrpSpPr>
        <p:grpSpPr>
          <a:xfrm>
            <a:off x="322417" y="3519425"/>
            <a:ext cx="9090450" cy="1190064"/>
            <a:chOff x="0" y="0"/>
            <a:chExt cx="13335931" cy="1586752"/>
          </a:xfrm>
        </p:grpSpPr>
        <p:grpSp>
          <p:nvGrpSpPr>
            <p:cNvPr id="3" name="Group 3"/>
            <p:cNvGrpSpPr/>
            <p:nvPr/>
          </p:nvGrpSpPr>
          <p:grpSpPr>
            <a:xfrm>
              <a:off x="0" y="0"/>
              <a:ext cx="13335931" cy="1586752"/>
              <a:chOff x="0" y="0"/>
              <a:chExt cx="3775686" cy="660400"/>
            </a:xfrm>
          </p:grpSpPr>
          <p:sp>
            <p:nvSpPr>
              <p:cNvPr id="4" name="Freeform 4"/>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5" name="TextBox 5"/>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sp>
        <p:nvSpPr>
          <p:cNvPr id="6" name="TextBox 6"/>
          <p:cNvSpPr txBox="1"/>
          <p:nvPr/>
        </p:nvSpPr>
        <p:spPr>
          <a:xfrm>
            <a:off x="945718" y="5765927"/>
            <a:ext cx="8028194" cy="606139"/>
          </a:xfrm>
          <a:prstGeom prst="rect">
            <a:avLst/>
          </a:prstGeom>
        </p:spPr>
        <p:txBody>
          <a:bodyPr wrap="square" lIns="0" tIns="0" rIns="0" bIns="0" rtlCol="0" anchor="t">
            <a:spAutoFit/>
          </a:bodyPr>
          <a:lstStyle/>
          <a:p>
            <a:pPr algn="ctr">
              <a:lnSpc>
                <a:spcPts val="5084"/>
              </a:lnSpc>
            </a:pPr>
            <a:endParaRPr/>
          </a:p>
        </p:txBody>
      </p:sp>
      <p:grpSp>
        <p:nvGrpSpPr>
          <p:cNvPr id="7" name="Group 7"/>
          <p:cNvGrpSpPr/>
          <p:nvPr/>
        </p:nvGrpSpPr>
        <p:grpSpPr>
          <a:xfrm>
            <a:off x="322417" y="5385764"/>
            <a:ext cx="9090450" cy="1190064"/>
            <a:chOff x="0" y="0"/>
            <a:chExt cx="13335931" cy="1586752"/>
          </a:xfrm>
        </p:grpSpPr>
        <p:grpSp>
          <p:nvGrpSpPr>
            <p:cNvPr id="8" name="Group 8"/>
            <p:cNvGrpSpPr/>
            <p:nvPr/>
          </p:nvGrpSpPr>
          <p:grpSpPr>
            <a:xfrm>
              <a:off x="0" y="0"/>
              <a:ext cx="13335931" cy="1586752"/>
              <a:chOff x="0" y="0"/>
              <a:chExt cx="3775686" cy="660400"/>
            </a:xfrm>
          </p:grpSpPr>
          <p:sp>
            <p:nvSpPr>
              <p:cNvPr id="9" name="Freeform 9"/>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10" name="TextBox 10"/>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grpSp>
        <p:nvGrpSpPr>
          <p:cNvPr id="11" name="Group 11"/>
          <p:cNvGrpSpPr/>
          <p:nvPr/>
        </p:nvGrpSpPr>
        <p:grpSpPr>
          <a:xfrm>
            <a:off x="879264" y="5476621"/>
            <a:ext cx="912814" cy="100434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sp>
        <p:nvSpPr>
          <p:cNvPr id="13" name="TextBox 13"/>
          <p:cNvSpPr txBox="1"/>
          <p:nvPr/>
        </p:nvSpPr>
        <p:spPr>
          <a:xfrm>
            <a:off x="1006413" y="3858744"/>
            <a:ext cx="412796" cy="495300"/>
          </a:xfrm>
          <a:prstGeom prst="rect">
            <a:avLst/>
          </a:prstGeom>
        </p:spPr>
        <p:txBody>
          <a:bodyPr wrap="square" lIns="0" tIns="0" rIns="0" bIns="0" rtlCol="0" anchor="t">
            <a:spAutoFit/>
          </a:bodyPr>
          <a:lstStyle/>
          <a:p>
            <a:pPr marL="0" lvl="0" indent="0" algn="ctr">
              <a:lnSpc>
                <a:spcPts val="3900"/>
              </a:lnSpc>
              <a:spcBef>
                <a:spcPct val="0"/>
              </a:spcBef>
            </a:pPr>
            <a:r>
              <a:rPr lang="en-US" sz="3000">
                <a:solidFill>
                  <a:srgbClr val="FFFFFF"/>
                </a:solidFill>
                <a:latin typeface="Josefin Sans"/>
              </a:rPr>
              <a:t>1</a:t>
            </a:r>
          </a:p>
        </p:txBody>
      </p:sp>
      <p:grpSp>
        <p:nvGrpSpPr>
          <p:cNvPr id="14" name="Group 14"/>
          <p:cNvGrpSpPr/>
          <p:nvPr/>
        </p:nvGrpSpPr>
        <p:grpSpPr>
          <a:xfrm>
            <a:off x="3575703" y="1071524"/>
            <a:ext cx="10785414" cy="1912464"/>
            <a:chOff x="0" y="0"/>
            <a:chExt cx="14380552" cy="2549951"/>
          </a:xfrm>
        </p:grpSpPr>
        <p:grpSp>
          <p:nvGrpSpPr>
            <p:cNvPr id="15" name="Group 15"/>
            <p:cNvGrpSpPr/>
            <p:nvPr/>
          </p:nvGrpSpPr>
          <p:grpSpPr>
            <a:xfrm>
              <a:off x="0" y="0"/>
              <a:ext cx="14380552" cy="2549951"/>
              <a:chOff x="0" y="0"/>
              <a:chExt cx="6135290" cy="1087906"/>
            </a:xfrm>
          </p:grpSpPr>
          <p:sp>
            <p:nvSpPr>
              <p:cNvPr id="16" name="Freeform 16"/>
              <p:cNvSpPr/>
              <p:nvPr/>
            </p:nvSpPr>
            <p:spPr>
              <a:xfrm>
                <a:off x="0" y="0"/>
                <a:ext cx="6135290" cy="1087906"/>
              </a:xfrm>
              <a:custGeom>
                <a:avLst/>
                <a:gdLst/>
                <a:ahLst/>
                <a:cxnLst/>
                <a:rect l="l" t="t" r="r" b="b"/>
                <a:pathLst>
                  <a:path w="6135290" h="1087906">
                    <a:moveTo>
                      <a:pt x="6010830" y="1087906"/>
                    </a:moveTo>
                    <a:lnTo>
                      <a:pt x="124460" y="1087906"/>
                    </a:lnTo>
                    <a:cubicBezTo>
                      <a:pt x="55880" y="1087906"/>
                      <a:pt x="0" y="1032026"/>
                      <a:pt x="0" y="963446"/>
                    </a:cubicBezTo>
                    <a:lnTo>
                      <a:pt x="0" y="124460"/>
                    </a:lnTo>
                    <a:cubicBezTo>
                      <a:pt x="0" y="55880"/>
                      <a:pt x="55880" y="0"/>
                      <a:pt x="124460" y="0"/>
                    </a:cubicBezTo>
                    <a:lnTo>
                      <a:pt x="6010830" y="0"/>
                    </a:lnTo>
                    <a:cubicBezTo>
                      <a:pt x="6079410" y="0"/>
                      <a:pt x="6135290" y="55880"/>
                      <a:pt x="6135290" y="124460"/>
                    </a:cubicBezTo>
                    <a:lnTo>
                      <a:pt x="6135290" y="963446"/>
                    </a:lnTo>
                    <a:cubicBezTo>
                      <a:pt x="6135290" y="1032026"/>
                      <a:pt x="6079410" y="1087906"/>
                      <a:pt x="6010830" y="1087906"/>
                    </a:cubicBezTo>
                    <a:close/>
                  </a:path>
                </a:pathLst>
              </a:custGeom>
              <a:solidFill>
                <a:srgbClr val="FFFFFF"/>
              </a:solidFill>
            </p:spPr>
            <p:txBody>
              <a:bodyPr/>
              <a:lstStyle/>
              <a:p>
                <a:endParaRPr lang="en-US"/>
              </a:p>
            </p:txBody>
          </p:sp>
        </p:grpSp>
        <p:sp>
          <p:nvSpPr>
            <p:cNvPr id="17" name="TextBox 17"/>
            <p:cNvSpPr txBox="1"/>
            <p:nvPr/>
          </p:nvSpPr>
          <p:spPr>
            <a:xfrm>
              <a:off x="1414404" y="544399"/>
              <a:ext cx="11551743" cy="816909"/>
            </a:xfrm>
            <a:prstGeom prst="rect">
              <a:avLst/>
            </a:prstGeom>
          </p:spPr>
          <p:txBody>
            <a:bodyPr lIns="0" tIns="0" rIns="0" bIns="0" rtlCol="0" anchor="t">
              <a:spAutoFit/>
            </a:bodyPr>
            <a:lstStyle/>
            <a:p>
              <a:pPr algn="ctr">
                <a:lnSpc>
                  <a:spcPts val="4722"/>
                </a:lnSpc>
              </a:pPr>
              <a:r>
                <a:rPr lang="en-US" sz="3935">
                  <a:solidFill>
                    <a:srgbClr val="000000"/>
                  </a:solidFill>
                  <a:latin typeface="Josefin Sans Bold"/>
                </a:rPr>
                <a:t>Five Essential Characteristics</a:t>
              </a:r>
            </a:p>
          </p:txBody>
        </p:sp>
      </p:grpSp>
      <p:sp>
        <p:nvSpPr>
          <p:cNvPr id="18" name="TextBox 18"/>
          <p:cNvSpPr txBox="1"/>
          <p:nvPr/>
        </p:nvSpPr>
        <p:spPr>
          <a:xfrm>
            <a:off x="1705329" y="3642538"/>
            <a:ext cx="6738730" cy="1006045"/>
          </a:xfrm>
          <a:prstGeom prst="rect">
            <a:avLst/>
          </a:prstGeom>
        </p:spPr>
        <p:txBody>
          <a:bodyPr wrap="square" lIns="0" tIns="0" rIns="0" bIns="0" rtlCol="0" anchor="t">
            <a:spAutoFit/>
          </a:bodyPr>
          <a:lstStyle/>
          <a:p>
            <a:pPr algn="ctr">
              <a:lnSpc>
                <a:spcPts val="2860"/>
              </a:lnSpc>
            </a:pPr>
            <a:r>
              <a:rPr lang="en-US" sz="2200" dirty="0">
                <a:solidFill>
                  <a:srgbClr val="000000"/>
                </a:solidFill>
                <a:latin typeface="Josefin Sans"/>
              </a:rPr>
              <a:t>On-demand self-service.</a:t>
            </a:r>
          </a:p>
          <a:p>
            <a:pPr algn="ctr">
              <a:lnSpc>
                <a:spcPts val="2470"/>
              </a:lnSpc>
            </a:pPr>
            <a:r>
              <a:rPr lang="en-US" sz="1900" dirty="0">
                <a:solidFill>
                  <a:srgbClr val="000000"/>
                </a:solidFill>
                <a:latin typeface="Josefin Sans"/>
              </a:rPr>
              <a:t>Users can provision computing resources independently </a:t>
            </a:r>
          </a:p>
          <a:p>
            <a:pPr algn="ctr">
              <a:lnSpc>
                <a:spcPts val="2470"/>
              </a:lnSpc>
              <a:spcBef>
                <a:spcPct val="0"/>
              </a:spcBef>
            </a:pPr>
            <a:r>
              <a:rPr lang="en-US" sz="1900" dirty="0">
                <a:solidFill>
                  <a:srgbClr val="000000"/>
                </a:solidFill>
                <a:latin typeface="Josefin Sans"/>
              </a:rPr>
              <a:t>without manual intervention.</a:t>
            </a:r>
          </a:p>
        </p:txBody>
      </p:sp>
      <p:grpSp>
        <p:nvGrpSpPr>
          <p:cNvPr id="19" name="Group 19"/>
          <p:cNvGrpSpPr/>
          <p:nvPr/>
        </p:nvGrpSpPr>
        <p:grpSpPr>
          <a:xfrm>
            <a:off x="315217" y="7260649"/>
            <a:ext cx="9090450" cy="1190064"/>
            <a:chOff x="0" y="0"/>
            <a:chExt cx="13335931" cy="1586752"/>
          </a:xfrm>
        </p:grpSpPr>
        <p:grpSp>
          <p:nvGrpSpPr>
            <p:cNvPr id="20" name="Group 20"/>
            <p:cNvGrpSpPr/>
            <p:nvPr/>
          </p:nvGrpSpPr>
          <p:grpSpPr>
            <a:xfrm>
              <a:off x="0" y="0"/>
              <a:ext cx="13335931" cy="1586752"/>
              <a:chOff x="0" y="0"/>
              <a:chExt cx="3775686" cy="660400"/>
            </a:xfrm>
          </p:grpSpPr>
          <p:sp>
            <p:nvSpPr>
              <p:cNvPr id="21" name="Freeform 21"/>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22" name="TextBox 22"/>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grpSp>
        <p:nvGrpSpPr>
          <p:cNvPr id="23" name="Group 23"/>
          <p:cNvGrpSpPr/>
          <p:nvPr/>
        </p:nvGrpSpPr>
        <p:grpSpPr>
          <a:xfrm>
            <a:off x="879264" y="3612287"/>
            <a:ext cx="912814" cy="1004341"/>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grpSp>
        <p:nvGrpSpPr>
          <p:cNvPr id="25" name="Group 25"/>
          <p:cNvGrpSpPr/>
          <p:nvPr/>
        </p:nvGrpSpPr>
        <p:grpSpPr>
          <a:xfrm>
            <a:off x="879264" y="7353510"/>
            <a:ext cx="912814" cy="1004341"/>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sp>
        <p:nvSpPr>
          <p:cNvPr id="27" name="TextBox 27"/>
          <p:cNvSpPr txBox="1"/>
          <p:nvPr/>
        </p:nvSpPr>
        <p:spPr>
          <a:xfrm>
            <a:off x="1126543" y="5714096"/>
            <a:ext cx="412796" cy="495300"/>
          </a:xfrm>
          <a:prstGeom prst="rect">
            <a:avLst/>
          </a:prstGeom>
        </p:spPr>
        <p:txBody>
          <a:bodyPr wrap="square" lIns="0" tIns="0" rIns="0" bIns="0" rtlCol="0" anchor="t">
            <a:spAutoFit/>
          </a:bodyPr>
          <a:lstStyle/>
          <a:p>
            <a:pPr marL="0" lvl="0" indent="0" algn="ctr">
              <a:lnSpc>
                <a:spcPts val="3900"/>
              </a:lnSpc>
              <a:spcBef>
                <a:spcPct val="0"/>
              </a:spcBef>
            </a:pPr>
            <a:r>
              <a:rPr lang="en-US" sz="3000">
                <a:solidFill>
                  <a:srgbClr val="FFFFFF"/>
                </a:solidFill>
                <a:latin typeface="Josefin Sans"/>
              </a:rPr>
              <a:t>2</a:t>
            </a:r>
          </a:p>
        </p:txBody>
      </p:sp>
      <p:sp>
        <p:nvSpPr>
          <p:cNvPr id="28" name="TextBox 28"/>
          <p:cNvSpPr txBox="1"/>
          <p:nvPr/>
        </p:nvSpPr>
        <p:spPr>
          <a:xfrm>
            <a:off x="1478236" y="5664988"/>
            <a:ext cx="6738730" cy="1006045"/>
          </a:xfrm>
          <a:prstGeom prst="rect">
            <a:avLst/>
          </a:prstGeom>
        </p:spPr>
        <p:txBody>
          <a:bodyPr wrap="square" lIns="0" tIns="0" rIns="0" bIns="0" rtlCol="0" anchor="t">
            <a:spAutoFit/>
          </a:bodyPr>
          <a:lstStyle/>
          <a:p>
            <a:pPr algn="ctr">
              <a:lnSpc>
                <a:spcPts val="2860"/>
              </a:lnSpc>
            </a:pPr>
            <a:r>
              <a:rPr lang="en-US" sz="2200">
                <a:solidFill>
                  <a:srgbClr val="000000"/>
                </a:solidFill>
                <a:latin typeface="Josefin Sans"/>
              </a:rPr>
              <a:t>Broad network access. </a:t>
            </a:r>
          </a:p>
          <a:p>
            <a:pPr algn="ctr">
              <a:lnSpc>
                <a:spcPts val="2470"/>
              </a:lnSpc>
              <a:spcBef>
                <a:spcPct val="0"/>
              </a:spcBef>
            </a:pPr>
            <a:r>
              <a:rPr lang="en-US" sz="1900">
                <a:solidFill>
                  <a:srgbClr val="000000"/>
                </a:solidFill>
                <a:latin typeface="Josefin Sans"/>
              </a:rPr>
              <a:t>Cloud services are accessible via the internet on various devices.</a:t>
            </a:r>
          </a:p>
        </p:txBody>
      </p:sp>
      <p:sp>
        <p:nvSpPr>
          <p:cNvPr id="29" name="TextBox 29"/>
          <p:cNvSpPr txBox="1"/>
          <p:nvPr/>
        </p:nvSpPr>
        <p:spPr>
          <a:xfrm>
            <a:off x="1126543" y="3858744"/>
            <a:ext cx="412796" cy="495300"/>
          </a:xfrm>
          <a:prstGeom prst="rect">
            <a:avLst/>
          </a:prstGeom>
        </p:spPr>
        <p:txBody>
          <a:bodyPr wrap="square" lIns="0" tIns="0" rIns="0" bIns="0" rtlCol="0" anchor="t">
            <a:spAutoFit/>
          </a:bodyPr>
          <a:lstStyle/>
          <a:p>
            <a:pPr marL="0" lvl="0" indent="0" algn="ctr">
              <a:lnSpc>
                <a:spcPts val="3900"/>
              </a:lnSpc>
              <a:spcBef>
                <a:spcPct val="0"/>
              </a:spcBef>
            </a:pPr>
            <a:r>
              <a:rPr lang="en-US" sz="3000">
                <a:solidFill>
                  <a:srgbClr val="FFFFFF"/>
                </a:solidFill>
                <a:latin typeface="Josefin Sans"/>
              </a:rPr>
              <a:t>1</a:t>
            </a:r>
          </a:p>
        </p:txBody>
      </p:sp>
      <p:sp>
        <p:nvSpPr>
          <p:cNvPr id="30" name="TextBox 30"/>
          <p:cNvSpPr txBox="1"/>
          <p:nvPr/>
        </p:nvSpPr>
        <p:spPr>
          <a:xfrm>
            <a:off x="1936114" y="7429710"/>
            <a:ext cx="6025532" cy="1006045"/>
          </a:xfrm>
          <a:prstGeom prst="rect">
            <a:avLst/>
          </a:prstGeom>
        </p:spPr>
        <p:txBody>
          <a:bodyPr wrap="square" lIns="0" tIns="0" rIns="0" bIns="0" rtlCol="0" anchor="t">
            <a:spAutoFit/>
          </a:bodyPr>
          <a:lstStyle/>
          <a:p>
            <a:pPr algn="ctr">
              <a:lnSpc>
                <a:spcPts val="2860"/>
              </a:lnSpc>
            </a:pPr>
            <a:r>
              <a:rPr lang="en-US" sz="2200">
                <a:solidFill>
                  <a:srgbClr val="000000"/>
                </a:solidFill>
                <a:latin typeface="Josefin Sans"/>
                <a:hlinkClick r:id="rId3" tooltip="https://en.wikipedia.org/wiki/Pooling_(resource_management)"/>
              </a:rPr>
              <a:t>Resource pooling</a:t>
            </a:r>
            <a:r>
              <a:rPr lang="en-US" sz="2200">
                <a:solidFill>
                  <a:srgbClr val="000000"/>
                </a:solidFill>
                <a:latin typeface="Josefin Sans"/>
              </a:rPr>
              <a:t>.</a:t>
            </a:r>
          </a:p>
          <a:p>
            <a:pPr algn="ctr">
              <a:lnSpc>
                <a:spcPts val="2470"/>
              </a:lnSpc>
              <a:spcBef>
                <a:spcPct val="0"/>
              </a:spcBef>
            </a:pPr>
            <a:r>
              <a:rPr lang="en-US" sz="1900">
                <a:solidFill>
                  <a:srgbClr val="000000"/>
                </a:solidFill>
                <a:latin typeface="Josefin Sans"/>
              </a:rPr>
              <a:t>Providers share and allocate resources based on consumer demand.</a:t>
            </a:r>
          </a:p>
        </p:txBody>
      </p:sp>
      <p:sp>
        <p:nvSpPr>
          <p:cNvPr id="31" name="TextBox 31"/>
          <p:cNvSpPr txBox="1"/>
          <p:nvPr/>
        </p:nvSpPr>
        <p:spPr>
          <a:xfrm>
            <a:off x="1106735" y="7602623"/>
            <a:ext cx="412796" cy="495300"/>
          </a:xfrm>
          <a:prstGeom prst="rect">
            <a:avLst/>
          </a:prstGeom>
        </p:spPr>
        <p:txBody>
          <a:bodyPr wrap="square" lIns="0" tIns="0" rIns="0" bIns="0" rtlCol="0" anchor="t">
            <a:spAutoFit/>
          </a:bodyPr>
          <a:lstStyle/>
          <a:p>
            <a:pPr marL="0" lvl="0" indent="0" algn="ctr">
              <a:lnSpc>
                <a:spcPts val="3900"/>
              </a:lnSpc>
              <a:spcBef>
                <a:spcPct val="0"/>
              </a:spcBef>
            </a:pPr>
            <a:r>
              <a:rPr lang="en-US" sz="3000">
                <a:solidFill>
                  <a:srgbClr val="FFFFFF"/>
                </a:solidFill>
                <a:latin typeface="Josefin Sans"/>
              </a:rPr>
              <a:t>3</a:t>
            </a:r>
          </a:p>
        </p:txBody>
      </p:sp>
      <p:sp>
        <p:nvSpPr>
          <p:cNvPr id="32" name="TextBox 32"/>
          <p:cNvSpPr txBox="1"/>
          <p:nvPr/>
        </p:nvSpPr>
        <p:spPr>
          <a:xfrm>
            <a:off x="10378214" y="3899589"/>
            <a:ext cx="7406855" cy="661800"/>
          </a:xfrm>
          <a:prstGeom prst="rect">
            <a:avLst/>
          </a:prstGeom>
        </p:spPr>
        <p:txBody>
          <a:bodyPr wrap="square" lIns="0" tIns="0" rIns="0" bIns="0" rtlCol="0" anchor="t">
            <a:spAutoFit/>
          </a:bodyPr>
          <a:lstStyle/>
          <a:p>
            <a:pPr algn="ctr">
              <a:lnSpc>
                <a:spcPts val="5084"/>
              </a:lnSpc>
            </a:pPr>
            <a:endParaRPr/>
          </a:p>
        </p:txBody>
      </p:sp>
      <p:grpSp>
        <p:nvGrpSpPr>
          <p:cNvPr id="33" name="Group 33"/>
          <p:cNvGrpSpPr/>
          <p:nvPr/>
        </p:nvGrpSpPr>
        <p:grpSpPr>
          <a:xfrm>
            <a:off x="9772698" y="3519425"/>
            <a:ext cx="8386897" cy="1299347"/>
            <a:chOff x="0" y="0"/>
            <a:chExt cx="13335931" cy="1586752"/>
          </a:xfrm>
        </p:grpSpPr>
        <p:grpSp>
          <p:nvGrpSpPr>
            <p:cNvPr id="34" name="Group 34"/>
            <p:cNvGrpSpPr/>
            <p:nvPr/>
          </p:nvGrpSpPr>
          <p:grpSpPr>
            <a:xfrm>
              <a:off x="0" y="0"/>
              <a:ext cx="13335931" cy="1586752"/>
              <a:chOff x="0" y="0"/>
              <a:chExt cx="3775686" cy="660400"/>
            </a:xfrm>
          </p:grpSpPr>
          <p:sp>
            <p:nvSpPr>
              <p:cNvPr id="35" name="Freeform 35"/>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36" name="TextBox 36"/>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grpSp>
        <p:nvGrpSpPr>
          <p:cNvPr id="37" name="Group 37"/>
          <p:cNvGrpSpPr/>
          <p:nvPr/>
        </p:nvGrpSpPr>
        <p:grpSpPr>
          <a:xfrm>
            <a:off x="10192627" y="3610282"/>
            <a:ext cx="842167" cy="1096569"/>
            <a:chOff x="0" y="0"/>
            <a:chExt cx="6350000" cy="6350000"/>
          </a:xfrm>
        </p:grpSpPr>
        <p:sp>
          <p:nvSpPr>
            <p:cNvPr id="38" name="Freeform 3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grpSp>
        <p:nvGrpSpPr>
          <p:cNvPr id="39" name="Group 39"/>
          <p:cNvGrpSpPr/>
          <p:nvPr/>
        </p:nvGrpSpPr>
        <p:grpSpPr>
          <a:xfrm>
            <a:off x="9765498" y="5394310"/>
            <a:ext cx="8386897" cy="1299347"/>
            <a:chOff x="0" y="0"/>
            <a:chExt cx="13335931" cy="1586752"/>
          </a:xfrm>
        </p:grpSpPr>
        <p:grpSp>
          <p:nvGrpSpPr>
            <p:cNvPr id="40" name="Group 40"/>
            <p:cNvGrpSpPr/>
            <p:nvPr/>
          </p:nvGrpSpPr>
          <p:grpSpPr>
            <a:xfrm>
              <a:off x="0" y="0"/>
              <a:ext cx="13335931" cy="1586752"/>
              <a:chOff x="0" y="0"/>
              <a:chExt cx="3775686" cy="660400"/>
            </a:xfrm>
          </p:grpSpPr>
          <p:sp>
            <p:nvSpPr>
              <p:cNvPr id="41" name="Freeform 41"/>
              <p:cNvSpPr/>
              <p:nvPr/>
            </p:nvSpPr>
            <p:spPr>
              <a:xfrm>
                <a:off x="0" y="0"/>
                <a:ext cx="3775686" cy="660400"/>
              </a:xfrm>
              <a:custGeom>
                <a:avLst/>
                <a:gdLst/>
                <a:ahLst/>
                <a:cxnLst/>
                <a:rect l="l" t="t" r="r" b="b"/>
                <a:pathLst>
                  <a:path w="3775686" h="660400">
                    <a:moveTo>
                      <a:pt x="3651226" y="660400"/>
                    </a:moveTo>
                    <a:lnTo>
                      <a:pt x="124460" y="660400"/>
                    </a:lnTo>
                    <a:cubicBezTo>
                      <a:pt x="55880" y="660400"/>
                      <a:pt x="0" y="604520"/>
                      <a:pt x="0" y="535940"/>
                    </a:cubicBezTo>
                    <a:lnTo>
                      <a:pt x="0" y="124460"/>
                    </a:lnTo>
                    <a:cubicBezTo>
                      <a:pt x="0" y="55880"/>
                      <a:pt x="55880" y="0"/>
                      <a:pt x="124460" y="0"/>
                    </a:cubicBezTo>
                    <a:lnTo>
                      <a:pt x="3651226" y="0"/>
                    </a:lnTo>
                    <a:cubicBezTo>
                      <a:pt x="3719806" y="0"/>
                      <a:pt x="3775686" y="55880"/>
                      <a:pt x="3775686" y="124460"/>
                    </a:cubicBezTo>
                    <a:lnTo>
                      <a:pt x="3775686" y="535940"/>
                    </a:lnTo>
                    <a:cubicBezTo>
                      <a:pt x="3775686" y="604520"/>
                      <a:pt x="3719806" y="660400"/>
                      <a:pt x="3651226" y="660400"/>
                    </a:cubicBezTo>
                    <a:close/>
                  </a:path>
                </a:pathLst>
              </a:custGeom>
              <a:solidFill>
                <a:srgbClr val="FFFFFF"/>
              </a:solidFill>
            </p:spPr>
            <p:txBody>
              <a:bodyPr/>
              <a:lstStyle/>
              <a:p>
                <a:endParaRPr lang="en-US"/>
              </a:p>
            </p:txBody>
          </p:sp>
        </p:grpSp>
        <p:sp>
          <p:nvSpPr>
            <p:cNvPr id="42" name="TextBox 42"/>
            <p:cNvSpPr txBox="1"/>
            <p:nvPr/>
          </p:nvSpPr>
          <p:spPr>
            <a:xfrm>
              <a:off x="1500887" y="424033"/>
              <a:ext cx="11217346" cy="681147"/>
            </a:xfrm>
            <a:prstGeom prst="rect">
              <a:avLst/>
            </a:prstGeom>
          </p:spPr>
          <p:txBody>
            <a:bodyPr lIns="0" tIns="0" rIns="0" bIns="0" rtlCol="0" anchor="t">
              <a:spAutoFit/>
            </a:bodyPr>
            <a:lstStyle/>
            <a:p>
              <a:pPr algn="ctr">
                <a:lnSpc>
                  <a:spcPts val="4343"/>
                </a:lnSpc>
              </a:pPr>
              <a:endParaRPr/>
            </a:p>
          </p:txBody>
        </p:sp>
      </p:grpSp>
      <p:grpSp>
        <p:nvGrpSpPr>
          <p:cNvPr id="43" name="Group 43"/>
          <p:cNvGrpSpPr/>
          <p:nvPr/>
        </p:nvGrpSpPr>
        <p:grpSpPr>
          <a:xfrm>
            <a:off x="10192627" y="5487171"/>
            <a:ext cx="842167" cy="1096569"/>
            <a:chOff x="0" y="0"/>
            <a:chExt cx="6350000" cy="6350000"/>
          </a:xfrm>
        </p:grpSpPr>
        <p:sp>
          <p:nvSpPr>
            <p:cNvPr id="44" name="Freeform 4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C4A5"/>
            </a:solidFill>
          </p:spPr>
          <p:txBody>
            <a:bodyPr/>
            <a:lstStyle/>
            <a:p>
              <a:endParaRPr lang="en-US"/>
            </a:p>
          </p:txBody>
        </p:sp>
      </p:grpSp>
      <p:sp>
        <p:nvSpPr>
          <p:cNvPr id="45" name="TextBox 45"/>
          <p:cNvSpPr txBox="1"/>
          <p:nvPr/>
        </p:nvSpPr>
        <p:spPr>
          <a:xfrm>
            <a:off x="10431535" y="3847756"/>
            <a:ext cx="380848" cy="499211"/>
          </a:xfrm>
          <a:prstGeom prst="rect">
            <a:avLst/>
          </a:prstGeom>
        </p:spPr>
        <p:txBody>
          <a:bodyPr wrap="square" lIns="0" tIns="0" rIns="0" bIns="0" rtlCol="0" anchor="t">
            <a:spAutoFit/>
          </a:bodyPr>
          <a:lstStyle/>
          <a:p>
            <a:pPr marL="0" lvl="0" indent="0" algn="ctr">
              <a:lnSpc>
                <a:spcPts val="3900"/>
              </a:lnSpc>
              <a:spcBef>
                <a:spcPct val="0"/>
              </a:spcBef>
            </a:pPr>
            <a:r>
              <a:rPr lang="en-US" sz="3000" dirty="0">
                <a:solidFill>
                  <a:srgbClr val="FFFFFF"/>
                </a:solidFill>
                <a:latin typeface="Josefin Sans"/>
              </a:rPr>
              <a:t>4</a:t>
            </a:r>
          </a:p>
        </p:txBody>
      </p:sp>
      <p:sp>
        <p:nvSpPr>
          <p:cNvPr id="46" name="TextBox 46"/>
          <p:cNvSpPr txBox="1"/>
          <p:nvPr/>
        </p:nvSpPr>
        <p:spPr>
          <a:xfrm>
            <a:off x="10889142" y="3702076"/>
            <a:ext cx="6217187" cy="697590"/>
          </a:xfrm>
          <a:prstGeom prst="rect">
            <a:avLst/>
          </a:prstGeom>
        </p:spPr>
        <p:txBody>
          <a:bodyPr wrap="square" lIns="0" tIns="0" rIns="0" bIns="0" rtlCol="0" anchor="t">
            <a:spAutoFit/>
          </a:bodyPr>
          <a:lstStyle/>
          <a:p>
            <a:pPr algn="ctr">
              <a:lnSpc>
                <a:spcPts val="2860"/>
              </a:lnSpc>
            </a:pPr>
            <a:r>
              <a:rPr lang="en-US" sz="2200" dirty="0">
                <a:solidFill>
                  <a:srgbClr val="000000"/>
                </a:solidFill>
                <a:latin typeface="Josefin Sans"/>
              </a:rPr>
              <a:t>Rapid elasticity</a:t>
            </a:r>
          </a:p>
          <a:p>
            <a:pPr algn="ctr">
              <a:lnSpc>
                <a:spcPts val="2470"/>
              </a:lnSpc>
              <a:spcBef>
                <a:spcPct val="0"/>
              </a:spcBef>
            </a:pPr>
            <a:r>
              <a:rPr lang="en-US" sz="1900" dirty="0">
                <a:solidFill>
                  <a:srgbClr val="000000"/>
                </a:solidFill>
                <a:latin typeface="Josefin Sans"/>
              </a:rPr>
              <a:t>Resources can quickly scale to match changing needs.</a:t>
            </a:r>
          </a:p>
        </p:txBody>
      </p:sp>
      <p:sp>
        <p:nvSpPr>
          <p:cNvPr id="47" name="TextBox 47"/>
          <p:cNvSpPr txBox="1"/>
          <p:nvPr/>
        </p:nvSpPr>
        <p:spPr>
          <a:xfrm>
            <a:off x="11335079" y="5517423"/>
            <a:ext cx="5559188" cy="1023872"/>
          </a:xfrm>
          <a:prstGeom prst="rect">
            <a:avLst/>
          </a:prstGeom>
        </p:spPr>
        <p:txBody>
          <a:bodyPr wrap="square" lIns="0" tIns="0" rIns="0" bIns="0" rtlCol="0" anchor="t">
            <a:spAutoFit/>
          </a:bodyPr>
          <a:lstStyle/>
          <a:p>
            <a:pPr algn="ctr">
              <a:lnSpc>
                <a:spcPts val="2860"/>
              </a:lnSpc>
            </a:pPr>
            <a:r>
              <a:rPr lang="en-US" sz="2200" dirty="0">
                <a:solidFill>
                  <a:srgbClr val="000000"/>
                </a:solidFill>
                <a:latin typeface="Josefin Sans"/>
                <a:hlinkClick r:id="rId3" tooltip="https://en.wikipedia.org/wiki/Pooling_(resource_management)"/>
              </a:rPr>
              <a:t>Measured service</a:t>
            </a:r>
          </a:p>
          <a:p>
            <a:pPr algn="ctr">
              <a:lnSpc>
                <a:spcPts val="2470"/>
              </a:lnSpc>
              <a:spcBef>
                <a:spcPct val="0"/>
              </a:spcBef>
            </a:pPr>
            <a:r>
              <a:rPr lang="en-US" sz="1900" dirty="0">
                <a:solidFill>
                  <a:srgbClr val="000000"/>
                </a:solidFill>
                <a:latin typeface="Josefin Sans"/>
              </a:rPr>
              <a:t>Usage is monitored, optimized, and transparently reported for tracking and billing.</a:t>
            </a:r>
          </a:p>
        </p:txBody>
      </p:sp>
      <p:sp>
        <p:nvSpPr>
          <p:cNvPr id="48" name="TextBox 48"/>
          <p:cNvSpPr txBox="1"/>
          <p:nvPr/>
        </p:nvSpPr>
        <p:spPr>
          <a:xfrm>
            <a:off x="10411727" y="5736283"/>
            <a:ext cx="380848" cy="499211"/>
          </a:xfrm>
          <a:prstGeom prst="rect">
            <a:avLst/>
          </a:prstGeom>
        </p:spPr>
        <p:txBody>
          <a:bodyPr wrap="square" lIns="0" tIns="0" rIns="0" bIns="0" rtlCol="0" anchor="t">
            <a:spAutoFit/>
          </a:bodyPr>
          <a:lstStyle/>
          <a:p>
            <a:pPr marL="0" lvl="0" indent="0" algn="ctr">
              <a:lnSpc>
                <a:spcPts val="3900"/>
              </a:lnSpc>
              <a:spcBef>
                <a:spcPct val="0"/>
              </a:spcBef>
            </a:pPr>
            <a:r>
              <a:rPr lang="en-US" sz="3000" dirty="0">
                <a:solidFill>
                  <a:srgbClr val="FFFFFF"/>
                </a:solidFill>
                <a:latin typeface="Josefin Sans"/>
              </a:rPr>
              <a:t>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C4A5"/>
        </a:solidFill>
        <a:effectLst/>
      </p:bgPr>
    </p:bg>
    <p:spTree>
      <p:nvGrpSpPr>
        <p:cNvPr id="1" name=""/>
        <p:cNvGrpSpPr/>
        <p:nvPr/>
      </p:nvGrpSpPr>
      <p:grpSpPr>
        <a:xfrm>
          <a:off x="0" y="0"/>
          <a:ext cx="0" cy="0"/>
          <a:chOff x="0" y="0"/>
          <a:chExt cx="0" cy="0"/>
        </a:xfrm>
      </p:grpSpPr>
      <p:grpSp>
        <p:nvGrpSpPr>
          <p:cNvPr id="2" name="Group 2"/>
          <p:cNvGrpSpPr/>
          <p:nvPr/>
        </p:nvGrpSpPr>
        <p:grpSpPr>
          <a:xfrm>
            <a:off x="1847689" y="1032828"/>
            <a:ext cx="14592621" cy="2587556"/>
            <a:chOff x="0" y="0"/>
            <a:chExt cx="19456829" cy="3450074"/>
          </a:xfrm>
        </p:grpSpPr>
        <p:grpSp>
          <p:nvGrpSpPr>
            <p:cNvPr id="3" name="Group 3"/>
            <p:cNvGrpSpPr/>
            <p:nvPr/>
          </p:nvGrpSpPr>
          <p:grpSpPr>
            <a:xfrm>
              <a:off x="0" y="0"/>
              <a:ext cx="19456829" cy="3450074"/>
              <a:chOff x="0" y="0"/>
              <a:chExt cx="6135290" cy="1087906"/>
            </a:xfrm>
          </p:grpSpPr>
          <p:sp>
            <p:nvSpPr>
              <p:cNvPr id="4" name="Freeform 4"/>
              <p:cNvSpPr/>
              <p:nvPr/>
            </p:nvSpPr>
            <p:spPr>
              <a:xfrm>
                <a:off x="0" y="0"/>
                <a:ext cx="6135290" cy="1087906"/>
              </a:xfrm>
              <a:custGeom>
                <a:avLst/>
                <a:gdLst/>
                <a:ahLst/>
                <a:cxnLst/>
                <a:rect l="l" t="t" r="r" b="b"/>
                <a:pathLst>
                  <a:path w="6135290" h="1087906">
                    <a:moveTo>
                      <a:pt x="6010830" y="1087906"/>
                    </a:moveTo>
                    <a:lnTo>
                      <a:pt x="124460" y="1087906"/>
                    </a:lnTo>
                    <a:cubicBezTo>
                      <a:pt x="55880" y="1087906"/>
                      <a:pt x="0" y="1032026"/>
                      <a:pt x="0" y="963446"/>
                    </a:cubicBezTo>
                    <a:lnTo>
                      <a:pt x="0" y="124460"/>
                    </a:lnTo>
                    <a:cubicBezTo>
                      <a:pt x="0" y="55880"/>
                      <a:pt x="55880" y="0"/>
                      <a:pt x="124460" y="0"/>
                    </a:cubicBezTo>
                    <a:lnTo>
                      <a:pt x="6010830" y="0"/>
                    </a:lnTo>
                    <a:cubicBezTo>
                      <a:pt x="6079410" y="0"/>
                      <a:pt x="6135290" y="55880"/>
                      <a:pt x="6135290" y="124460"/>
                    </a:cubicBezTo>
                    <a:lnTo>
                      <a:pt x="6135290" y="963446"/>
                    </a:lnTo>
                    <a:cubicBezTo>
                      <a:pt x="6135290" y="1032026"/>
                      <a:pt x="6079410" y="1087906"/>
                      <a:pt x="6010830" y="1087906"/>
                    </a:cubicBezTo>
                    <a:close/>
                  </a:path>
                </a:pathLst>
              </a:custGeom>
              <a:solidFill>
                <a:srgbClr val="FFFFFF"/>
              </a:solidFill>
            </p:spPr>
            <p:txBody>
              <a:bodyPr/>
              <a:lstStyle/>
              <a:p>
                <a:endParaRPr lang="en-US"/>
              </a:p>
            </p:txBody>
          </p:sp>
        </p:grpSp>
        <p:sp>
          <p:nvSpPr>
            <p:cNvPr id="5" name="TextBox 5"/>
            <p:cNvSpPr txBox="1"/>
            <p:nvPr/>
          </p:nvSpPr>
          <p:spPr>
            <a:xfrm>
              <a:off x="1913683" y="752819"/>
              <a:ext cx="15629462" cy="1089025"/>
            </a:xfrm>
            <a:prstGeom prst="rect">
              <a:avLst/>
            </a:prstGeom>
          </p:spPr>
          <p:txBody>
            <a:bodyPr lIns="0" tIns="0" rIns="0" bIns="0" rtlCol="0" anchor="t">
              <a:spAutoFit/>
            </a:bodyPr>
            <a:lstStyle/>
            <a:p>
              <a:pPr algn="ctr">
                <a:lnSpc>
                  <a:spcPts val="6390"/>
                </a:lnSpc>
              </a:pPr>
              <a:r>
                <a:rPr lang="en-US" sz="5325">
                  <a:solidFill>
                    <a:srgbClr val="000000"/>
                  </a:solidFill>
                  <a:latin typeface="Josefin Sans Bold"/>
                </a:rPr>
                <a:t>How it work?</a:t>
              </a:r>
            </a:p>
          </p:txBody>
        </p:sp>
      </p:grpSp>
      <p:grpSp>
        <p:nvGrpSpPr>
          <p:cNvPr id="6" name="Group 6"/>
          <p:cNvGrpSpPr/>
          <p:nvPr/>
        </p:nvGrpSpPr>
        <p:grpSpPr>
          <a:xfrm>
            <a:off x="1847689" y="4472823"/>
            <a:ext cx="14592621" cy="4785477"/>
            <a:chOff x="0" y="0"/>
            <a:chExt cx="4885621" cy="1602181"/>
          </a:xfrm>
        </p:grpSpPr>
        <p:sp>
          <p:nvSpPr>
            <p:cNvPr id="7" name="Freeform 7"/>
            <p:cNvSpPr/>
            <p:nvPr/>
          </p:nvSpPr>
          <p:spPr>
            <a:xfrm>
              <a:off x="0" y="0"/>
              <a:ext cx="4885621" cy="1602181"/>
            </a:xfrm>
            <a:custGeom>
              <a:avLst/>
              <a:gdLst/>
              <a:ahLst/>
              <a:cxnLst/>
              <a:rect l="l" t="t" r="r" b="b"/>
              <a:pathLst>
                <a:path w="4885621" h="1602181">
                  <a:moveTo>
                    <a:pt x="4761161" y="1602181"/>
                  </a:moveTo>
                  <a:lnTo>
                    <a:pt x="124460" y="1602181"/>
                  </a:lnTo>
                  <a:cubicBezTo>
                    <a:pt x="55880" y="1602181"/>
                    <a:pt x="0" y="1546301"/>
                    <a:pt x="0" y="1477721"/>
                  </a:cubicBezTo>
                  <a:lnTo>
                    <a:pt x="0" y="124460"/>
                  </a:lnTo>
                  <a:cubicBezTo>
                    <a:pt x="0" y="55880"/>
                    <a:pt x="55880" y="0"/>
                    <a:pt x="124460" y="0"/>
                  </a:cubicBezTo>
                  <a:lnTo>
                    <a:pt x="4761161" y="0"/>
                  </a:lnTo>
                  <a:cubicBezTo>
                    <a:pt x="4829741" y="0"/>
                    <a:pt x="4885621" y="55880"/>
                    <a:pt x="4885621" y="124460"/>
                  </a:cubicBezTo>
                  <a:lnTo>
                    <a:pt x="4885621" y="1477721"/>
                  </a:lnTo>
                  <a:cubicBezTo>
                    <a:pt x="4885621" y="1546301"/>
                    <a:pt x="4829741" y="1602181"/>
                    <a:pt x="4761161" y="1602181"/>
                  </a:cubicBezTo>
                  <a:close/>
                </a:path>
              </a:pathLst>
            </a:custGeom>
            <a:solidFill>
              <a:srgbClr val="FFFFFF"/>
            </a:solidFill>
          </p:spPr>
          <p:txBody>
            <a:bodyPr/>
            <a:lstStyle/>
            <a:p>
              <a:endParaRPr lang="en-US"/>
            </a:p>
          </p:txBody>
        </p:sp>
      </p:grpSp>
      <p:sp>
        <p:nvSpPr>
          <p:cNvPr id="8" name="TextBox 8"/>
          <p:cNvSpPr txBox="1"/>
          <p:nvPr/>
        </p:nvSpPr>
        <p:spPr>
          <a:xfrm>
            <a:off x="2065804" y="5528496"/>
            <a:ext cx="14156393" cy="2626507"/>
          </a:xfrm>
          <a:prstGeom prst="rect">
            <a:avLst/>
          </a:prstGeom>
        </p:spPr>
        <p:txBody>
          <a:bodyPr lIns="0" tIns="0" rIns="0" bIns="0" rtlCol="0" anchor="t">
            <a:spAutoFit/>
          </a:bodyPr>
          <a:lstStyle/>
          <a:p>
            <a:pPr marL="688376" lvl="1" indent="-344188">
              <a:lnSpc>
                <a:spcPts val="4144"/>
              </a:lnSpc>
              <a:buFont typeface="Arial"/>
              <a:buChar char="•"/>
            </a:pPr>
            <a:r>
              <a:rPr lang="en-US" sz="3188">
                <a:solidFill>
                  <a:srgbClr val="000000"/>
                </a:solidFill>
                <a:latin typeface="Josefin Sans"/>
              </a:rPr>
              <a:t>Cloud computing works by having companies host or maintain massive data centers that provide the security, storage capacity and computing power to support cloud infrastructure</a:t>
            </a:r>
          </a:p>
          <a:p>
            <a:pPr marL="688376" lvl="1" indent="-344188">
              <a:lnSpc>
                <a:spcPts val="4144"/>
              </a:lnSpc>
              <a:buFont typeface="Arial"/>
              <a:buChar char="•"/>
            </a:pPr>
            <a:r>
              <a:rPr lang="en-US" sz="3188">
                <a:solidFill>
                  <a:srgbClr val="000000"/>
                </a:solidFill>
                <a:latin typeface="Josefin Sans"/>
              </a:rPr>
              <a:t>Clients pay for the rights to use their clouds along with an ecosystem to communicate between devices and programs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A60F1"/>
        </a:solidFill>
        <a:effectLst/>
      </p:bgPr>
    </p:bg>
    <p:spTree>
      <p:nvGrpSpPr>
        <p:cNvPr id="1" name=""/>
        <p:cNvGrpSpPr/>
        <p:nvPr/>
      </p:nvGrpSpPr>
      <p:grpSpPr>
        <a:xfrm>
          <a:off x="0" y="0"/>
          <a:ext cx="0" cy="0"/>
          <a:chOff x="0" y="0"/>
          <a:chExt cx="0" cy="0"/>
        </a:xfrm>
      </p:grpSpPr>
      <p:sp>
        <p:nvSpPr>
          <p:cNvPr id="2" name="Freeform 2"/>
          <p:cNvSpPr/>
          <p:nvPr/>
        </p:nvSpPr>
        <p:spPr>
          <a:xfrm>
            <a:off x="1548571" y="3072999"/>
            <a:ext cx="6721229" cy="6134649"/>
          </a:xfrm>
          <a:custGeom>
            <a:avLst/>
            <a:gdLst/>
            <a:ahLst/>
            <a:cxnLst/>
            <a:rect l="l" t="t" r="r" b="b"/>
            <a:pathLst>
              <a:path w="6721229" h="6134649">
                <a:moveTo>
                  <a:pt x="0" y="0"/>
                </a:moveTo>
                <a:lnTo>
                  <a:pt x="6721228" y="0"/>
                </a:lnTo>
                <a:lnTo>
                  <a:pt x="6721228" y="6134649"/>
                </a:lnTo>
                <a:lnTo>
                  <a:pt x="0" y="6134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900034" y="3072999"/>
            <a:ext cx="6721229" cy="6134649"/>
          </a:xfrm>
          <a:custGeom>
            <a:avLst/>
            <a:gdLst/>
            <a:ahLst/>
            <a:cxnLst/>
            <a:rect l="l" t="t" r="r" b="b"/>
            <a:pathLst>
              <a:path w="6721229" h="6134649">
                <a:moveTo>
                  <a:pt x="0" y="0"/>
                </a:moveTo>
                <a:lnTo>
                  <a:pt x="6721229" y="0"/>
                </a:lnTo>
                <a:lnTo>
                  <a:pt x="6721229" y="6134649"/>
                </a:lnTo>
                <a:lnTo>
                  <a:pt x="0" y="6134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553267" y="5265542"/>
            <a:ext cx="1181465" cy="469582"/>
          </a:xfrm>
          <a:prstGeom prst="rect">
            <a:avLst/>
          </a:prstGeom>
        </p:spPr>
        <p:txBody>
          <a:bodyPr lIns="0" tIns="0" rIns="0" bIns="0" rtlCol="0" anchor="t">
            <a:spAutoFit/>
          </a:bodyPr>
          <a:lstStyle/>
          <a:p>
            <a:pPr marL="0" lvl="0" indent="0" algn="ctr">
              <a:lnSpc>
                <a:spcPts val="3607"/>
              </a:lnSpc>
              <a:spcBef>
                <a:spcPct val="0"/>
              </a:spcBef>
            </a:pPr>
            <a:r>
              <a:rPr lang="en-US" sz="2775">
                <a:solidFill>
                  <a:srgbClr val="FFFFFF"/>
                </a:solidFill>
                <a:latin typeface="Josefin Sans"/>
              </a:rPr>
              <a:t>and</a:t>
            </a:r>
          </a:p>
        </p:txBody>
      </p:sp>
      <p:sp>
        <p:nvSpPr>
          <p:cNvPr id="5" name="Freeform 5"/>
          <p:cNvSpPr/>
          <p:nvPr/>
        </p:nvSpPr>
        <p:spPr>
          <a:xfrm>
            <a:off x="1353792" y="1317677"/>
            <a:ext cx="10502261" cy="1279366"/>
          </a:xfrm>
          <a:custGeom>
            <a:avLst/>
            <a:gdLst/>
            <a:ahLst/>
            <a:cxnLst/>
            <a:rect l="l" t="t" r="r" b="b"/>
            <a:pathLst>
              <a:path w="10502261" h="1279366">
                <a:moveTo>
                  <a:pt x="0" y="0"/>
                </a:moveTo>
                <a:lnTo>
                  <a:pt x="10502260" y="0"/>
                </a:lnTo>
                <a:lnTo>
                  <a:pt x="10502260" y="1279366"/>
                </a:lnTo>
                <a:lnTo>
                  <a:pt x="0" y="1279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169743" y="1634878"/>
            <a:ext cx="8184056" cy="680085"/>
          </a:xfrm>
          <a:prstGeom prst="rect">
            <a:avLst/>
          </a:prstGeom>
        </p:spPr>
        <p:txBody>
          <a:bodyPr lIns="0" tIns="0" rIns="0" bIns="0" rtlCol="0" anchor="t">
            <a:spAutoFit/>
          </a:bodyPr>
          <a:lstStyle/>
          <a:p>
            <a:pPr marL="0" lvl="0" indent="0">
              <a:lnSpc>
                <a:spcPts val="5460"/>
              </a:lnSpc>
              <a:spcBef>
                <a:spcPct val="0"/>
              </a:spcBef>
            </a:pPr>
            <a:r>
              <a:rPr lang="en-US" sz="4200">
                <a:solidFill>
                  <a:srgbClr val="000000"/>
                </a:solidFill>
                <a:latin typeface="Josefin Sans"/>
              </a:rPr>
              <a:t>Architecture</a:t>
            </a:r>
          </a:p>
        </p:txBody>
      </p:sp>
      <p:grpSp>
        <p:nvGrpSpPr>
          <p:cNvPr id="7" name="Group 7"/>
          <p:cNvGrpSpPr/>
          <p:nvPr/>
        </p:nvGrpSpPr>
        <p:grpSpPr>
          <a:xfrm>
            <a:off x="2091118" y="3566443"/>
            <a:ext cx="5636134" cy="1755212"/>
            <a:chOff x="0" y="0"/>
            <a:chExt cx="7514845" cy="2340283"/>
          </a:xfrm>
        </p:grpSpPr>
        <p:sp>
          <p:nvSpPr>
            <p:cNvPr id="8" name="TextBox 8"/>
            <p:cNvSpPr txBox="1"/>
            <p:nvPr/>
          </p:nvSpPr>
          <p:spPr>
            <a:xfrm>
              <a:off x="0" y="-52705"/>
              <a:ext cx="7514845" cy="962024"/>
            </a:xfrm>
            <a:prstGeom prst="rect">
              <a:avLst/>
            </a:prstGeom>
          </p:spPr>
          <p:txBody>
            <a:bodyPr lIns="0" tIns="0" rIns="0" bIns="0" rtlCol="0" anchor="t">
              <a:spAutoFit/>
            </a:bodyPr>
            <a:lstStyle/>
            <a:p>
              <a:pPr algn="ctr">
                <a:lnSpc>
                  <a:spcPts val="5850"/>
                </a:lnSpc>
                <a:spcBef>
                  <a:spcPct val="0"/>
                </a:spcBef>
              </a:pPr>
              <a:r>
                <a:rPr lang="en-US" sz="4500">
                  <a:solidFill>
                    <a:srgbClr val="FFFFFF"/>
                  </a:solidFill>
                  <a:latin typeface="Josefin Sans"/>
                </a:rPr>
                <a:t>Frontend</a:t>
              </a:r>
            </a:p>
          </p:txBody>
        </p:sp>
        <p:sp>
          <p:nvSpPr>
            <p:cNvPr id="9" name="TextBox 9"/>
            <p:cNvSpPr txBox="1"/>
            <p:nvPr/>
          </p:nvSpPr>
          <p:spPr>
            <a:xfrm>
              <a:off x="229288" y="1124258"/>
              <a:ext cx="7056268" cy="1219412"/>
            </a:xfrm>
            <a:prstGeom prst="rect">
              <a:avLst/>
            </a:prstGeom>
          </p:spPr>
          <p:txBody>
            <a:bodyPr lIns="0" tIns="0" rIns="0" bIns="0" rtlCol="0" anchor="t">
              <a:spAutoFit/>
            </a:bodyPr>
            <a:lstStyle/>
            <a:p>
              <a:pPr algn="ctr">
                <a:lnSpc>
                  <a:spcPts val="3639"/>
                </a:lnSpc>
              </a:pPr>
              <a:r>
                <a:rPr lang="en-US" sz="2799">
                  <a:solidFill>
                    <a:srgbClr val="FFFFFF"/>
                  </a:solidFill>
                  <a:latin typeface="Josefin Sans"/>
                </a:rPr>
                <a:t>Graphical User Interface(GUI)</a:t>
              </a:r>
            </a:p>
            <a:p>
              <a:pPr algn="ctr">
                <a:lnSpc>
                  <a:spcPts val="3639"/>
                </a:lnSpc>
              </a:pPr>
              <a:r>
                <a:rPr lang="en-US" sz="2799">
                  <a:solidFill>
                    <a:srgbClr val="FFFFFF"/>
                  </a:solidFill>
                  <a:latin typeface="Josefin Sans"/>
                </a:rPr>
                <a:t>Client Infrastructure</a:t>
              </a:r>
            </a:p>
          </p:txBody>
        </p:sp>
      </p:grpSp>
      <p:grpSp>
        <p:nvGrpSpPr>
          <p:cNvPr id="10" name="Group 10"/>
          <p:cNvGrpSpPr/>
          <p:nvPr/>
        </p:nvGrpSpPr>
        <p:grpSpPr>
          <a:xfrm>
            <a:off x="10161954" y="3566443"/>
            <a:ext cx="6197390" cy="4498413"/>
            <a:chOff x="0" y="0"/>
            <a:chExt cx="8263187" cy="5997884"/>
          </a:xfrm>
        </p:grpSpPr>
        <p:sp>
          <p:nvSpPr>
            <p:cNvPr id="11" name="TextBox 11"/>
            <p:cNvSpPr txBox="1"/>
            <p:nvPr/>
          </p:nvSpPr>
          <p:spPr>
            <a:xfrm>
              <a:off x="0" y="-62230"/>
              <a:ext cx="8263187" cy="971550"/>
            </a:xfrm>
            <a:prstGeom prst="rect">
              <a:avLst/>
            </a:prstGeom>
          </p:spPr>
          <p:txBody>
            <a:bodyPr lIns="0" tIns="0" rIns="0" bIns="0" rtlCol="0" anchor="t">
              <a:spAutoFit/>
            </a:bodyPr>
            <a:lstStyle/>
            <a:p>
              <a:pPr marL="0" lvl="0" indent="0" algn="ctr">
                <a:lnSpc>
                  <a:spcPts val="5850"/>
                </a:lnSpc>
                <a:spcBef>
                  <a:spcPct val="0"/>
                </a:spcBef>
              </a:pPr>
              <a:r>
                <a:rPr lang="en-US" sz="4500">
                  <a:solidFill>
                    <a:srgbClr val="FFFFFF"/>
                  </a:solidFill>
                  <a:latin typeface="Josefin Sans"/>
                </a:rPr>
                <a:t>Backend</a:t>
              </a:r>
            </a:p>
          </p:txBody>
        </p:sp>
        <p:sp>
          <p:nvSpPr>
            <p:cNvPr id="12" name="TextBox 12"/>
            <p:cNvSpPr txBox="1"/>
            <p:nvPr/>
          </p:nvSpPr>
          <p:spPr>
            <a:xfrm>
              <a:off x="252121" y="1124259"/>
              <a:ext cx="7758944" cy="4877012"/>
            </a:xfrm>
            <a:prstGeom prst="rect">
              <a:avLst/>
            </a:prstGeom>
          </p:spPr>
          <p:txBody>
            <a:bodyPr lIns="0" tIns="0" rIns="0" bIns="0" rtlCol="0" anchor="t">
              <a:spAutoFit/>
            </a:bodyPr>
            <a:lstStyle/>
            <a:p>
              <a:pPr algn="ctr">
                <a:lnSpc>
                  <a:spcPts val="3639"/>
                </a:lnSpc>
              </a:pPr>
              <a:r>
                <a:rPr lang="en-US" sz="2799">
                  <a:solidFill>
                    <a:srgbClr val="FFFFFF"/>
                  </a:solidFill>
                  <a:latin typeface="Josefin Sans"/>
                </a:rPr>
                <a:t>Application</a:t>
              </a:r>
            </a:p>
            <a:p>
              <a:pPr algn="ctr">
                <a:lnSpc>
                  <a:spcPts val="3639"/>
                </a:lnSpc>
              </a:pPr>
              <a:r>
                <a:rPr lang="en-US" sz="2799">
                  <a:solidFill>
                    <a:srgbClr val="FFFFFF"/>
                  </a:solidFill>
                  <a:latin typeface="Josefin Sans"/>
                </a:rPr>
                <a:t>Service</a:t>
              </a:r>
            </a:p>
            <a:p>
              <a:pPr algn="ctr">
                <a:lnSpc>
                  <a:spcPts val="3639"/>
                </a:lnSpc>
              </a:pPr>
              <a:r>
                <a:rPr lang="en-US" sz="2799">
                  <a:solidFill>
                    <a:srgbClr val="FFFFFF"/>
                  </a:solidFill>
                  <a:latin typeface="Josefin Sans"/>
                </a:rPr>
                <a:t>Runtime Cloud</a:t>
              </a:r>
            </a:p>
            <a:p>
              <a:pPr algn="ctr">
                <a:lnSpc>
                  <a:spcPts val="3639"/>
                </a:lnSpc>
              </a:pPr>
              <a:r>
                <a:rPr lang="en-US" sz="2799">
                  <a:solidFill>
                    <a:srgbClr val="FFFFFF"/>
                  </a:solidFill>
                  <a:latin typeface="Josefin Sans"/>
                </a:rPr>
                <a:t>Storage</a:t>
              </a:r>
            </a:p>
            <a:p>
              <a:pPr algn="ctr">
                <a:lnSpc>
                  <a:spcPts val="3639"/>
                </a:lnSpc>
              </a:pPr>
              <a:r>
                <a:rPr lang="en-US" sz="2799">
                  <a:solidFill>
                    <a:srgbClr val="FFFFFF"/>
                  </a:solidFill>
                  <a:latin typeface="Josefin Sans"/>
                </a:rPr>
                <a:t>Security</a:t>
              </a:r>
            </a:p>
            <a:p>
              <a:pPr algn="ctr">
                <a:lnSpc>
                  <a:spcPts val="3639"/>
                </a:lnSpc>
              </a:pPr>
              <a:r>
                <a:rPr lang="en-US" sz="2799">
                  <a:solidFill>
                    <a:srgbClr val="FFFFFF"/>
                  </a:solidFill>
                  <a:latin typeface="Josefin Sans"/>
                </a:rPr>
                <a:t>Internet</a:t>
              </a:r>
            </a:p>
            <a:p>
              <a:pPr algn="ctr">
                <a:lnSpc>
                  <a:spcPts val="3639"/>
                </a:lnSpc>
              </a:pPr>
              <a:r>
                <a:rPr lang="en-US" sz="2799">
                  <a:solidFill>
                    <a:srgbClr val="FFFFFF"/>
                  </a:solidFill>
                  <a:latin typeface="Josefin Sans"/>
                </a:rPr>
                <a:t>Database</a:t>
              </a:r>
            </a:p>
            <a:p>
              <a:pPr algn="ctr">
                <a:lnSpc>
                  <a:spcPts val="3639"/>
                </a:lnSpc>
              </a:pPr>
              <a:r>
                <a:rPr lang="en-US" sz="2799">
                  <a:solidFill>
                    <a:srgbClr val="FFFFFF"/>
                  </a:solidFill>
                  <a:latin typeface="Josefin Sans"/>
                </a:rPr>
                <a:t>Analytics</a:t>
              </a:r>
            </a:p>
          </p:txBody>
        </p:sp>
      </p:grpSp>
      <p:sp>
        <p:nvSpPr>
          <p:cNvPr id="13" name="Freeform 13"/>
          <p:cNvSpPr/>
          <p:nvPr/>
        </p:nvSpPr>
        <p:spPr>
          <a:xfrm rot="5400000">
            <a:off x="13741222" y="4374072"/>
            <a:ext cx="7036156" cy="345411"/>
          </a:xfrm>
          <a:custGeom>
            <a:avLst/>
            <a:gdLst/>
            <a:ahLst/>
            <a:cxnLst/>
            <a:rect l="l" t="t" r="r" b="b"/>
            <a:pathLst>
              <a:path w="7036156" h="345411">
                <a:moveTo>
                  <a:pt x="0" y="0"/>
                </a:moveTo>
                <a:lnTo>
                  <a:pt x="7036156" y="0"/>
                </a:lnTo>
                <a:lnTo>
                  <a:pt x="7036156" y="345412"/>
                </a:lnTo>
                <a:lnTo>
                  <a:pt x="0" y="3454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6934208" y="9006969"/>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Freeform 15"/>
          <p:cNvSpPr/>
          <p:nvPr/>
        </p:nvSpPr>
        <p:spPr>
          <a:xfrm>
            <a:off x="703608" y="9006969"/>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E1D9"/>
        </a:solidFill>
        <a:effectLst/>
      </p:bgPr>
    </p:bg>
    <p:spTree>
      <p:nvGrpSpPr>
        <p:cNvPr id="1" name=""/>
        <p:cNvGrpSpPr/>
        <p:nvPr/>
      </p:nvGrpSpPr>
      <p:grpSpPr>
        <a:xfrm>
          <a:off x="0" y="0"/>
          <a:ext cx="0" cy="0"/>
          <a:chOff x="0" y="0"/>
          <a:chExt cx="0" cy="0"/>
        </a:xfrm>
      </p:grpSpPr>
      <p:sp>
        <p:nvSpPr>
          <p:cNvPr id="2" name="Freeform 2"/>
          <p:cNvSpPr/>
          <p:nvPr/>
        </p:nvSpPr>
        <p:spPr>
          <a:xfrm>
            <a:off x="16934208" y="9006969"/>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703608" y="9006969"/>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1353792" y="300408"/>
            <a:ext cx="7745227" cy="943510"/>
            <a:chOff x="0" y="0"/>
            <a:chExt cx="10326970" cy="1258013"/>
          </a:xfrm>
        </p:grpSpPr>
        <p:sp>
          <p:nvSpPr>
            <p:cNvPr id="5" name="Freeform 5"/>
            <p:cNvSpPr/>
            <p:nvPr/>
          </p:nvSpPr>
          <p:spPr>
            <a:xfrm>
              <a:off x="0" y="0"/>
              <a:ext cx="10326970" cy="1258013"/>
            </a:xfrm>
            <a:custGeom>
              <a:avLst/>
              <a:gdLst/>
              <a:ahLst/>
              <a:cxnLst/>
              <a:rect l="l" t="t" r="r" b="b"/>
              <a:pathLst>
                <a:path w="10326970" h="1258013">
                  <a:moveTo>
                    <a:pt x="0" y="0"/>
                  </a:moveTo>
                  <a:lnTo>
                    <a:pt x="10326970" y="0"/>
                  </a:lnTo>
                  <a:lnTo>
                    <a:pt x="10326970" y="1258013"/>
                  </a:lnTo>
                  <a:lnTo>
                    <a:pt x="0" y="12580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487933" y="239540"/>
              <a:ext cx="8091957" cy="740833"/>
            </a:xfrm>
            <a:prstGeom prst="rect">
              <a:avLst/>
            </a:prstGeom>
          </p:spPr>
          <p:txBody>
            <a:bodyPr lIns="0" tIns="0" rIns="0" bIns="0" rtlCol="0" anchor="t">
              <a:spAutoFit/>
            </a:bodyPr>
            <a:lstStyle/>
            <a:p>
              <a:pPr marL="0" lvl="0" indent="0">
                <a:lnSpc>
                  <a:spcPts val="4550"/>
                </a:lnSpc>
                <a:spcBef>
                  <a:spcPct val="0"/>
                </a:spcBef>
              </a:pPr>
              <a:r>
                <a:rPr lang="en-US" sz="3500">
                  <a:solidFill>
                    <a:srgbClr val="000000"/>
                  </a:solidFill>
                  <a:latin typeface="Josefin Sans"/>
                </a:rPr>
                <a:t>Cloud computing vs database</a:t>
              </a:r>
            </a:p>
          </p:txBody>
        </p:sp>
      </p:grpSp>
      <p:grpSp>
        <p:nvGrpSpPr>
          <p:cNvPr id="7" name="Group 7"/>
          <p:cNvGrpSpPr/>
          <p:nvPr/>
        </p:nvGrpSpPr>
        <p:grpSpPr>
          <a:xfrm>
            <a:off x="1353792" y="1520143"/>
            <a:ext cx="15905508" cy="7999552"/>
            <a:chOff x="0" y="0"/>
            <a:chExt cx="6214582" cy="3125576"/>
          </a:xfrm>
        </p:grpSpPr>
        <p:sp>
          <p:nvSpPr>
            <p:cNvPr id="8" name="Freeform 8"/>
            <p:cNvSpPr/>
            <p:nvPr/>
          </p:nvSpPr>
          <p:spPr>
            <a:xfrm>
              <a:off x="0" y="0"/>
              <a:ext cx="6214582" cy="3125576"/>
            </a:xfrm>
            <a:custGeom>
              <a:avLst/>
              <a:gdLst/>
              <a:ahLst/>
              <a:cxnLst/>
              <a:rect l="l" t="t" r="r" b="b"/>
              <a:pathLst>
                <a:path w="6214582" h="3125576">
                  <a:moveTo>
                    <a:pt x="6090122" y="3125576"/>
                  </a:moveTo>
                  <a:lnTo>
                    <a:pt x="124460" y="3125576"/>
                  </a:lnTo>
                  <a:cubicBezTo>
                    <a:pt x="55880" y="3125576"/>
                    <a:pt x="0" y="3069696"/>
                    <a:pt x="0" y="3001116"/>
                  </a:cubicBezTo>
                  <a:lnTo>
                    <a:pt x="0" y="124460"/>
                  </a:lnTo>
                  <a:cubicBezTo>
                    <a:pt x="0" y="55880"/>
                    <a:pt x="55880" y="0"/>
                    <a:pt x="124460" y="0"/>
                  </a:cubicBezTo>
                  <a:lnTo>
                    <a:pt x="6090122" y="0"/>
                  </a:lnTo>
                  <a:cubicBezTo>
                    <a:pt x="6158702" y="0"/>
                    <a:pt x="6214582" y="55880"/>
                    <a:pt x="6214582" y="124460"/>
                  </a:cubicBezTo>
                  <a:lnTo>
                    <a:pt x="6214582" y="3001116"/>
                  </a:lnTo>
                  <a:cubicBezTo>
                    <a:pt x="6214582" y="3069696"/>
                    <a:pt x="6158702" y="3125576"/>
                    <a:pt x="6090122" y="3125576"/>
                  </a:cubicBezTo>
                  <a:close/>
                </a:path>
              </a:pathLst>
            </a:custGeom>
            <a:solidFill>
              <a:srgbClr val="FFFFFF"/>
            </a:solidFill>
          </p:spPr>
          <p:txBody>
            <a:bodyPr/>
            <a:lstStyle/>
            <a:p>
              <a:endParaRPr lang="en-US"/>
            </a:p>
          </p:txBody>
        </p:sp>
      </p:grpSp>
      <p:sp>
        <p:nvSpPr>
          <p:cNvPr id="9" name="AutoShape 9"/>
          <p:cNvSpPr/>
          <p:nvPr/>
        </p:nvSpPr>
        <p:spPr>
          <a:xfrm flipV="1">
            <a:off x="4795636" y="1746319"/>
            <a:ext cx="0" cy="7585741"/>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AutoShape 10"/>
          <p:cNvSpPr/>
          <p:nvPr/>
        </p:nvSpPr>
        <p:spPr>
          <a:xfrm>
            <a:off x="10777003" y="1746319"/>
            <a:ext cx="2766" cy="7511981"/>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AutoShape 11"/>
          <p:cNvSpPr/>
          <p:nvPr/>
        </p:nvSpPr>
        <p:spPr>
          <a:xfrm>
            <a:off x="1556730" y="2764026"/>
            <a:ext cx="151745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TextBox 12"/>
          <p:cNvSpPr txBox="1"/>
          <p:nvPr/>
        </p:nvSpPr>
        <p:spPr>
          <a:xfrm>
            <a:off x="1635598" y="3106458"/>
            <a:ext cx="2645688" cy="46926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Josefin Sans"/>
              </a:rPr>
              <a:t>Storage location</a:t>
            </a:r>
          </a:p>
        </p:txBody>
      </p:sp>
      <p:sp>
        <p:nvSpPr>
          <p:cNvPr id="13" name="TextBox 13"/>
          <p:cNvSpPr txBox="1"/>
          <p:nvPr/>
        </p:nvSpPr>
        <p:spPr>
          <a:xfrm>
            <a:off x="6418104" y="2063353"/>
            <a:ext cx="1899544" cy="46926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Josefin Sans"/>
              </a:rPr>
              <a:t>Database</a:t>
            </a:r>
          </a:p>
        </p:txBody>
      </p:sp>
      <p:sp>
        <p:nvSpPr>
          <p:cNvPr id="14" name="TextBox 14"/>
          <p:cNvSpPr txBox="1"/>
          <p:nvPr/>
        </p:nvSpPr>
        <p:spPr>
          <a:xfrm>
            <a:off x="13007778" y="2063353"/>
            <a:ext cx="936546" cy="46926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Josefin Sans"/>
              </a:rPr>
              <a:t>Cloud</a:t>
            </a:r>
          </a:p>
        </p:txBody>
      </p:sp>
      <p:sp>
        <p:nvSpPr>
          <p:cNvPr id="15" name="TextBox 15"/>
          <p:cNvSpPr txBox="1"/>
          <p:nvPr/>
        </p:nvSpPr>
        <p:spPr>
          <a:xfrm>
            <a:off x="2238278" y="2063353"/>
            <a:ext cx="1217057" cy="46926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Josefin Sans"/>
              </a:rPr>
              <a:t>Criteria</a:t>
            </a:r>
          </a:p>
        </p:txBody>
      </p:sp>
      <p:sp>
        <p:nvSpPr>
          <p:cNvPr id="16" name="TextBox 16"/>
          <p:cNvSpPr txBox="1"/>
          <p:nvPr/>
        </p:nvSpPr>
        <p:spPr>
          <a:xfrm>
            <a:off x="5006052" y="4147223"/>
            <a:ext cx="5262875" cy="9264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Limited scalability and must upgrade physical infrastructure</a:t>
            </a:r>
          </a:p>
        </p:txBody>
      </p:sp>
      <p:sp>
        <p:nvSpPr>
          <p:cNvPr id="17" name="TextBox 17"/>
          <p:cNvSpPr txBox="1"/>
          <p:nvPr/>
        </p:nvSpPr>
        <p:spPr>
          <a:xfrm>
            <a:off x="11024266" y="3106458"/>
            <a:ext cx="6235034" cy="9264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On the cloud computing infrastructure of a cloud service provider</a:t>
            </a:r>
          </a:p>
        </p:txBody>
      </p:sp>
      <p:sp>
        <p:nvSpPr>
          <p:cNvPr id="18" name="TextBox 18"/>
          <p:cNvSpPr txBox="1"/>
          <p:nvPr/>
        </p:nvSpPr>
        <p:spPr>
          <a:xfrm>
            <a:off x="1621203" y="4165003"/>
            <a:ext cx="2487254" cy="4692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Scalability</a:t>
            </a:r>
          </a:p>
        </p:txBody>
      </p:sp>
      <p:sp>
        <p:nvSpPr>
          <p:cNvPr id="19" name="TextBox 19"/>
          <p:cNvSpPr txBox="1"/>
          <p:nvPr/>
        </p:nvSpPr>
        <p:spPr>
          <a:xfrm>
            <a:off x="1621203" y="5491565"/>
            <a:ext cx="3155383" cy="4692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Data management</a:t>
            </a:r>
          </a:p>
        </p:txBody>
      </p:sp>
      <p:sp>
        <p:nvSpPr>
          <p:cNvPr id="20" name="TextBox 20"/>
          <p:cNvSpPr txBox="1"/>
          <p:nvPr/>
        </p:nvSpPr>
        <p:spPr>
          <a:xfrm>
            <a:off x="1556730" y="7436206"/>
            <a:ext cx="2959773" cy="4692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Efficiency</a:t>
            </a:r>
          </a:p>
        </p:txBody>
      </p:sp>
      <p:sp>
        <p:nvSpPr>
          <p:cNvPr id="21" name="TextBox 21"/>
          <p:cNvSpPr txBox="1"/>
          <p:nvPr/>
        </p:nvSpPr>
        <p:spPr>
          <a:xfrm>
            <a:off x="5006052" y="3012478"/>
            <a:ext cx="5523301" cy="9264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On local hardware or servers in an organization's own data center</a:t>
            </a:r>
          </a:p>
        </p:txBody>
      </p:sp>
      <p:sp>
        <p:nvSpPr>
          <p:cNvPr id="22" name="TextBox 22"/>
          <p:cNvSpPr txBox="1"/>
          <p:nvPr/>
        </p:nvSpPr>
        <p:spPr>
          <a:xfrm>
            <a:off x="5006052" y="5559463"/>
            <a:ext cx="5751901" cy="1235075"/>
          </a:xfrm>
          <a:prstGeom prst="rect">
            <a:avLst/>
          </a:prstGeom>
        </p:spPr>
        <p:txBody>
          <a:bodyPr lIns="0" tIns="0" rIns="0" bIns="0" rtlCol="0" anchor="t">
            <a:spAutoFit/>
          </a:bodyPr>
          <a:lstStyle/>
          <a:p>
            <a:pPr>
              <a:lnSpc>
                <a:spcPts val="3250"/>
              </a:lnSpc>
              <a:spcBef>
                <a:spcPct val="0"/>
              </a:spcBef>
            </a:pPr>
            <a:r>
              <a:rPr lang="en-US" sz="2500">
                <a:solidFill>
                  <a:srgbClr val="000000"/>
                </a:solidFill>
                <a:latin typeface="Josefin Sans"/>
              </a:rPr>
              <a:t>All aspects of the database themselves, including backups, security, and performance management</a:t>
            </a:r>
          </a:p>
        </p:txBody>
      </p:sp>
      <p:sp>
        <p:nvSpPr>
          <p:cNvPr id="23" name="TextBox 23"/>
          <p:cNvSpPr txBox="1"/>
          <p:nvPr/>
        </p:nvSpPr>
        <p:spPr>
          <a:xfrm>
            <a:off x="11024266" y="4356773"/>
            <a:ext cx="6235034" cy="9264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Provides flexible scalability by increasing server resources</a:t>
            </a:r>
          </a:p>
        </p:txBody>
      </p:sp>
      <p:sp>
        <p:nvSpPr>
          <p:cNvPr id="24" name="TextBox 24"/>
          <p:cNvSpPr txBox="1"/>
          <p:nvPr/>
        </p:nvSpPr>
        <p:spPr>
          <a:xfrm>
            <a:off x="10989319" y="5626138"/>
            <a:ext cx="6269981" cy="1281430"/>
          </a:xfrm>
          <a:prstGeom prst="rect">
            <a:avLst/>
          </a:prstGeom>
        </p:spPr>
        <p:txBody>
          <a:bodyPr lIns="0" tIns="0" rIns="0" bIns="0" rtlCol="0" anchor="t">
            <a:spAutoFit/>
          </a:bodyPr>
          <a:lstStyle/>
          <a:p>
            <a:pPr>
              <a:lnSpc>
                <a:spcPts val="3380"/>
              </a:lnSpc>
              <a:spcBef>
                <a:spcPct val="0"/>
              </a:spcBef>
            </a:pPr>
            <a:r>
              <a:rPr lang="en-US" sz="2600">
                <a:solidFill>
                  <a:srgbClr val="000000"/>
                </a:solidFill>
                <a:latin typeface="Josefin Sans"/>
              </a:rPr>
              <a:t>Provides cloud-based management services that reduce data management work</a:t>
            </a:r>
          </a:p>
        </p:txBody>
      </p:sp>
      <p:sp>
        <p:nvSpPr>
          <p:cNvPr id="25" name="TextBox 25"/>
          <p:cNvSpPr txBox="1"/>
          <p:nvPr/>
        </p:nvSpPr>
        <p:spPr>
          <a:xfrm>
            <a:off x="5071861" y="7357597"/>
            <a:ext cx="5751901" cy="825500"/>
          </a:xfrm>
          <a:prstGeom prst="rect">
            <a:avLst/>
          </a:prstGeom>
        </p:spPr>
        <p:txBody>
          <a:bodyPr lIns="0" tIns="0" rIns="0" bIns="0" rtlCol="0" anchor="t">
            <a:spAutoFit/>
          </a:bodyPr>
          <a:lstStyle/>
          <a:p>
            <a:pPr>
              <a:lnSpc>
                <a:spcPts val="3250"/>
              </a:lnSpc>
              <a:spcBef>
                <a:spcPct val="0"/>
              </a:spcBef>
            </a:pPr>
            <a:r>
              <a:rPr lang="en-US" sz="2500">
                <a:solidFill>
                  <a:srgbClr val="000000"/>
                </a:solidFill>
                <a:latin typeface="Josefin Sans"/>
              </a:rPr>
              <a:t>Requires specialized knowledge and servicing resources</a:t>
            </a:r>
          </a:p>
        </p:txBody>
      </p:sp>
      <p:sp>
        <p:nvSpPr>
          <p:cNvPr id="26" name="TextBox 26"/>
          <p:cNvSpPr txBox="1"/>
          <p:nvPr/>
        </p:nvSpPr>
        <p:spPr>
          <a:xfrm>
            <a:off x="10989319" y="7250468"/>
            <a:ext cx="6269981" cy="1281430"/>
          </a:xfrm>
          <a:prstGeom prst="rect">
            <a:avLst/>
          </a:prstGeom>
        </p:spPr>
        <p:txBody>
          <a:bodyPr lIns="0" tIns="0" rIns="0" bIns="0" rtlCol="0" anchor="t">
            <a:spAutoFit/>
          </a:bodyPr>
          <a:lstStyle/>
          <a:p>
            <a:pPr>
              <a:lnSpc>
                <a:spcPts val="3380"/>
              </a:lnSpc>
              <a:spcBef>
                <a:spcPct val="0"/>
              </a:spcBef>
            </a:pPr>
            <a:r>
              <a:rPr lang="en-US" sz="2600">
                <a:solidFill>
                  <a:srgbClr val="000000"/>
                </a:solidFill>
                <a:latin typeface="Josefin Sans"/>
              </a:rPr>
              <a:t>Provides centralized management services that can be pre-optimized to ensure good performance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1D9"/>
        </a:solidFill>
        <a:effectLst/>
      </p:bgPr>
    </p:bg>
    <p:spTree>
      <p:nvGrpSpPr>
        <p:cNvPr id="1" name=""/>
        <p:cNvGrpSpPr/>
        <p:nvPr/>
      </p:nvGrpSpPr>
      <p:grpSpPr>
        <a:xfrm>
          <a:off x="0" y="0"/>
          <a:ext cx="0" cy="0"/>
          <a:chOff x="0" y="0"/>
          <a:chExt cx="0" cy="0"/>
        </a:xfrm>
      </p:grpSpPr>
      <p:sp>
        <p:nvSpPr>
          <p:cNvPr id="2" name="Freeform 2"/>
          <p:cNvSpPr/>
          <p:nvPr/>
        </p:nvSpPr>
        <p:spPr>
          <a:xfrm>
            <a:off x="16934208" y="9006969"/>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03608" y="9006969"/>
            <a:ext cx="650184" cy="650184"/>
          </a:xfrm>
          <a:custGeom>
            <a:avLst/>
            <a:gdLst/>
            <a:ahLst/>
            <a:cxnLst/>
            <a:rect l="l" t="t" r="r" b="b"/>
            <a:pathLst>
              <a:path w="650184" h="650184">
                <a:moveTo>
                  <a:pt x="0" y="0"/>
                </a:moveTo>
                <a:lnTo>
                  <a:pt x="650184" y="0"/>
                </a:lnTo>
                <a:lnTo>
                  <a:pt x="650184" y="650184"/>
                </a:lnTo>
                <a:lnTo>
                  <a:pt x="0" y="650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353792" y="300408"/>
            <a:ext cx="7745227" cy="943510"/>
            <a:chOff x="0" y="0"/>
            <a:chExt cx="10326970" cy="1258013"/>
          </a:xfrm>
        </p:grpSpPr>
        <p:sp>
          <p:nvSpPr>
            <p:cNvPr id="5" name="Freeform 5"/>
            <p:cNvSpPr/>
            <p:nvPr/>
          </p:nvSpPr>
          <p:spPr>
            <a:xfrm>
              <a:off x="0" y="0"/>
              <a:ext cx="10326970" cy="1258013"/>
            </a:xfrm>
            <a:custGeom>
              <a:avLst/>
              <a:gdLst/>
              <a:ahLst/>
              <a:cxnLst/>
              <a:rect l="l" t="t" r="r" b="b"/>
              <a:pathLst>
                <a:path w="10326970" h="1258013">
                  <a:moveTo>
                    <a:pt x="0" y="0"/>
                  </a:moveTo>
                  <a:lnTo>
                    <a:pt x="10326970" y="0"/>
                  </a:lnTo>
                  <a:lnTo>
                    <a:pt x="10326970" y="1258013"/>
                  </a:lnTo>
                  <a:lnTo>
                    <a:pt x="0" y="12580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487933" y="239540"/>
              <a:ext cx="8091957" cy="740833"/>
            </a:xfrm>
            <a:prstGeom prst="rect">
              <a:avLst/>
            </a:prstGeom>
          </p:spPr>
          <p:txBody>
            <a:bodyPr lIns="0" tIns="0" rIns="0" bIns="0" rtlCol="0" anchor="t">
              <a:spAutoFit/>
            </a:bodyPr>
            <a:lstStyle/>
            <a:p>
              <a:pPr marL="0" lvl="0" indent="0">
                <a:lnSpc>
                  <a:spcPts val="4550"/>
                </a:lnSpc>
                <a:spcBef>
                  <a:spcPct val="0"/>
                </a:spcBef>
              </a:pPr>
              <a:r>
                <a:rPr lang="en-US" sz="3500">
                  <a:solidFill>
                    <a:srgbClr val="000000"/>
                  </a:solidFill>
                  <a:latin typeface="Josefin Sans"/>
                </a:rPr>
                <a:t>Cloud computing vs database</a:t>
              </a:r>
            </a:p>
          </p:txBody>
        </p:sp>
      </p:grpSp>
      <p:grpSp>
        <p:nvGrpSpPr>
          <p:cNvPr id="7" name="Group 7"/>
          <p:cNvGrpSpPr/>
          <p:nvPr/>
        </p:nvGrpSpPr>
        <p:grpSpPr>
          <a:xfrm>
            <a:off x="1353792" y="1520143"/>
            <a:ext cx="15905508" cy="7999552"/>
            <a:chOff x="0" y="0"/>
            <a:chExt cx="6214582" cy="3125576"/>
          </a:xfrm>
        </p:grpSpPr>
        <p:sp>
          <p:nvSpPr>
            <p:cNvPr id="8" name="Freeform 8"/>
            <p:cNvSpPr/>
            <p:nvPr/>
          </p:nvSpPr>
          <p:spPr>
            <a:xfrm>
              <a:off x="0" y="0"/>
              <a:ext cx="6214582" cy="3125576"/>
            </a:xfrm>
            <a:custGeom>
              <a:avLst/>
              <a:gdLst/>
              <a:ahLst/>
              <a:cxnLst/>
              <a:rect l="l" t="t" r="r" b="b"/>
              <a:pathLst>
                <a:path w="6214582" h="3125576">
                  <a:moveTo>
                    <a:pt x="6090122" y="3125576"/>
                  </a:moveTo>
                  <a:lnTo>
                    <a:pt x="124460" y="3125576"/>
                  </a:lnTo>
                  <a:cubicBezTo>
                    <a:pt x="55880" y="3125576"/>
                    <a:pt x="0" y="3069696"/>
                    <a:pt x="0" y="3001116"/>
                  </a:cubicBezTo>
                  <a:lnTo>
                    <a:pt x="0" y="124460"/>
                  </a:lnTo>
                  <a:cubicBezTo>
                    <a:pt x="0" y="55880"/>
                    <a:pt x="55880" y="0"/>
                    <a:pt x="124460" y="0"/>
                  </a:cubicBezTo>
                  <a:lnTo>
                    <a:pt x="6090122" y="0"/>
                  </a:lnTo>
                  <a:cubicBezTo>
                    <a:pt x="6158702" y="0"/>
                    <a:pt x="6214582" y="55880"/>
                    <a:pt x="6214582" y="124460"/>
                  </a:cubicBezTo>
                  <a:lnTo>
                    <a:pt x="6214582" y="3001116"/>
                  </a:lnTo>
                  <a:cubicBezTo>
                    <a:pt x="6214582" y="3069696"/>
                    <a:pt x="6158702" y="3125576"/>
                    <a:pt x="6090122" y="3125576"/>
                  </a:cubicBezTo>
                  <a:close/>
                </a:path>
              </a:pathLst>
            </a:custGeom>
            <a:solidFill>
              <a:srgbClr val="FFFFFF"/>
            </a:solidFill>
          </p:spPr>
          <p:txBody>
            <a:bodyPr/>
            <a:lstStyle/>
            <a:p>
              <a:endParaRPr lang="en-US"/>
            </a:p>
          </p:txBody>
        </p:sp>
      </p:grpSp>
      <p:sp>
        <p:nvSpPr>
          <p:cNvPr id="9" name="AutoShape 9"/>
          <p:cNvSpPr/>
          <p:nvPr/>
        </p:nvSpPr>
        <p:spPr>
          <a:xfrm flipV="1">
            <a:off x="4795636" y="1746319"/>
            <a:ext cx="0" cy="7585741"/>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AutoShape 10"/>
          <p:cNvSpPr/>
          <p:nvPr/>
        </p:nvSpPr>
        <p:spPr>
          <a:xfrm>
            <a:off x="10777003" y="1746319"/>
            <a:ext cx="2766" cy="7511981"/>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AutoShape 11"/>
          <p:cNvSpPr/>
          <p:nvPr/>
        </p:nvSpPr>
        <p:spPr>
          <a:xfrm>
            <a:off x="1556730" y="2764026"/>
            <a:ext cx="151745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TextBox 12"/>
          <p:cNvSpPr txBox="1"/>
          <p:nvPr/>
        </p:nvSpPr>
        <p:spPr>
          <a:xfrm>
            <a:off x="1635598" y="3106458"/>
            <a:ext cx="1320165" cy="4692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Expense</a:t>
            </a:r>
          </a:p>
        </p:txBody>
      </p:sp>
      <p:sp>
        <p:nvSpPr>
          <p:cNvPr id="13" name="TextBox 13"/>
          <p:cNvSpPr txBox="1"/>
          <p:nvPr/>
        </p:nvSpPr>
        <p:spPr>
          <a:xfrm>
            <a:off x="6418104" y="2063353"/>
            <a:ext cx="1899544" cy="46926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Josefin Sans"/>
              </a:rPr>
              <a:t>Database</a:t>
            </a:r>
          </a:p>
        </p:txBody>
      </p:sp>
      <p:sp>
        <p:nvSpPr>
          <p:cNvPr id="14" name="TextBox 14"/>
          <p:cNvSpPr txBox="1"/>
          <p:nvPr/>
        </p:nvSpPr>
        <p:spPr>
          <a:xfrm>
            <a:off x="13007778" y="2063353"/>
            <a:ext cx="936546" cy="46926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Josefin Sans"/>
              </a:rPr>
              <a:t>Cloud</a:t>
            </a:r>
          </a:p>
        </p:txBody>
      </p:sp>
      <p:sp>
        <p:nvSpPr>
          <p:cNvPr id="15" name="TextBox 15"/>
          <p:cNvSpPr txBox="1"/>
          <p:nvPr/>
        </p:nvSpPr>
        <p:spPr>
          <a:xfrm>
            <a:off x="2238278" y="2063353"/>
            <a:ext cx="1217057" cy="46926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Josefin Sans"/>
              </a:rPr>
              <a:t>Criteria</a:t>
            </a:r>
          </a:p>
        </p:txBody>
      </p:sp>
      <p:sp>
        <p:nvSpPr>
          <p:cNvPr id="16" name="TextBox 16"/>
          <p:cNvSpPr txBox="1"/>
          <p:nvPr/>
        </p:nvSpPr>
        <p:spPr>
          <a:xfrm>
            <a:off x="5006052" y="5095875"/>
            <a:ext cx="5262875" cy="9264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require significant time and resources</a:t>
            </a:r>
          </a:p>
        </p:txBody>
      </p:sp>
      <p:sp>
        <p:nvSpPr>
          <p:cNvPr id="17" name="TextBox 17"/>
          <p:cNvSpPr txBox="1"/>
          <p:nvPr/>
        </p:nvSpPr>
        <p:spPr>
          <a:xfrm>
            <a:off x="11024266" y="3106458"/>
            <a:ext cx="6235034" cy="13836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avoid large initial investment costs and instead pay based on a pay-as-you-go model</a:t>
            </a:r>
          </a:p>
        </p:txBody>
      </p:sp>
      <p:sp>
        <p:nvSpPr>
          <p:cNvPr id="18" name="TextBox 18"/>
          <p:cNvSpPr txBox="1"/>
          <p:nvPr/>
        </p:nvSpPr>
        <p:spPr>
          <a:xfrm>
            <a:off x="1712136" y="5069925"/>
            <a:ext cx="2487254" cy="469265"/>
          </a:xfrm>
          <a:prstGeom prst="rect">
            <a:avLst/>
          </a:prstGeom>
        </p:spPr>
        <p:txBody>
          <a:bodyPr lIns="0" tIns="0" rIns="0" bIns="0" rtlCol="0" anchor="t">
            <a:spAutoFit/>
          </a:bodyPr>
          <a:lstStyle/>
          <a:p>
            <a:pPr>
              <a:lnSpc>
                <a:spcPts val="3639"/>
              </a:lnSpc>
              <a:spcBef>
                <a:spcPct val="0"/>
              </a:spcBef>
            </a:pPr>
            <a:r>
              <a:rPr lang="en-US" sz="2799" dirty="0">
                <a:solidFill>
                  <a:srgbClr val="000000"/>
                </a:solidFill>
                <a:latin typeface="Josefin Sans"/>
              </a:rPr>
              <a:t>Update</a:t>
            </a:r>
          </a:p>
        </p:txBody>
      </p:sp>
      <p:sp>
        <p:nvSpPr>
          <p:cNvPr id="19" name="TextBox 19"/>
          <p:cNvSpPr txBox="1"/>
          <p:nvPr/>
        </p:nvSpPr>
        <p:spPr>
          <a:xfrm>
            <a:off x="5006052" y="3012478"/>
            <a:ext cx="5523301" cy="13836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Require high initial investment in infrastructure and costs related to data management</a:t>
            </a:r>
          </a:p>
        </p:txBody>
      </p:sp>
      <p:sp>
        <p:nvSpPr>
          <p:cNvPr id="20" name="TextBox 20"/>
          <p:cNvSpPr txBox="1"/>
          <p:nvPr/>
        </p:nvSpPr>
        <p:spPr>
          <a:xfrm>
            <a:off x="11024266" y="4997488"/>
            <a:ext cx="6235034" cy="469265"/>
          </a:xfrm>
          <a:prstGeom prst="rect">
            <a:avLst/>
          </a:prstGeom>
        </p:spPr>
        <p:txBody>
          <a:bodyPr lIns="0" tIns="0" rIns="0" bIns="0" rtlCol="0" anchor="t">
            <a:spAutoFit/>
          </a:bodyPr>
          <a:lstStyle/>
          <a:p>
            <a:pPr>
              <a:lnSpc>
                <a:spcPts val="3639"/>
              </a:lnSpc>
              <a:spcBef>
                <a:spcPct val="0"/>
              </a:spcBef>
            </a:pPr>
            <a:r>
              <a:rPr lang="en-US" sz="2799">
                <a:solidFill>
                  <a:srgbClr val="000000"/>
                </a:solidFill>
                <a:latin typeface="Josefin Sans"/>
              </a:rPr>
              <a:t>easy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3C4A5"/>
        </a:solidFill>
        <a:effectLst/>
      </p:bgPr>
    </p:bg>
    <p:spTree>
      <p:nvGrpSpPr>
        <p:cNvPr id="1" name=""/>
        <p:cNvGrpSpPr/>
        <p:nvPr/>
      </p:nvGrpSpPr>
      <p:grpSpPr>
        <a:xfrm>
          <a:off x="0" y="0"/>
          <a:ext cx="0" cy="0"/>
          <a:chOff x="0" y="0"/>
          <a:chExt cx="0" cy="0"/>
        </a:xfrm>
      </p:grpSpPr>
      <p:grpSp>
        <p:nvGrpSpPr>
          <p:cNvPr id="2" name="Group 2"/>
          <p:cNvGrpSpPr/>
          <p:nvPr/>
        </p:nvGrpSpPr>
        <p:grpSpPr>
          <a:xfrm>
            <a:off x="1518030" y="423711"/>
            <a:ext cx="15251939" cy="2905873"/>
            <a:chOff x="0" y="0"/>
            <a:chExt cx="20335919" cy="3874498"/>
          </a:xfrm>
        </p:grpSpPr>
        <p:grpSp>
          <p:nvGrpSpPr>
            <p:cNvPr id="3" name="Group 3"/>
            <p:cNvGrpSpPr/>
            <p:nvPr/>
          </p:nvGrpSpPr>
          <p:grpSpPr>
            <a:xfrm>
              <a:off x="0" y="0"/>
              <a:ext cx="20335919" cy="3874498"/>
              <a:chOff x="0" y="0"/>
              <a:chExt cx="6135290" cy="1168925"/>
            </a:xfrm>
          </p:grpSpPr>
          <p:sp>
            <p:nvSpPr>
              <p:cNvPr id="4" name="Freeform 4"/>
              <p:cNvSpPr/>
              <p:nvPr/>
            </p:nvSpPr>
            <p:spPr>
              <a:xfrm>
                <a:off x="0" y="0"/>
                <a:ext cx="6135290" cy="1168925"/>
              </a:xfrm>
              <a:custGeom>
                <a:avLst/>
                <a:gdLst/>
                <a:ahLst/>
                <a:cxnLst/>
                <a:rect l="l" t="t" r="r" b="b"/>
                <a:pathLst>
                  <a:path w="6135290" h="1168925">
                    <a:moveTo>
                      <a:pt x="6010830" y="1168925"/>
                    </a:moveTo>
                    <a:lnTo>
                      <a:pt x="124460" y="1168925"/>
                    </a:lnTo>
                    <a:cubicBezTo>
                      <a:pt x="55880" y="1168925"/>
                      <a:pt x="0" y="1113045"/>
                      <a:pt x="0" y="1044465"/>
                    </a:cubicBezTo>
                    <a:lnTo>
                      <a:pt x="0" y="124460"/>
                    </a:lnTo>
                    <a:cubicBezTo>
                      <a:pt x="0" y="55880"/>
                      <a:pt x="55880" y="0"/>
                      <a:pt x="124460" y="0"/>
                    </a:cubicBezTo>
                    <a:lnTo>
                      <a:pt x="6010830" y="0"/>
                    </a:lnTo>
                    <a:cubicBezTo>
                      <a:pt x="6079410" y="0"/>
                      <a:pt x="6135290" y="55880"/>
                      <a:pt x="6135290" y="124460"/>
                    </a:cubicBezTo>
                    <a:lnTo>
                      <a:pt x="6135290" y="1044465"/>
                    </a:lnTo>
                    <a:cubicBezTo>
                      <a:pt x="6135290" y="1113045"/>
                      <a:pt x="6079410" y="1168925"/>
                      <a:pt x="6010830" y="1168925"/>
                    </a:cubicBezTo>
                    <a:close/>
                  </a:path>
                </a:pathLst>
              </a:custGeom>
              <a:solidFill>
                <a:srgbClr val="FFFFFF"/>
              </a:solidFill>
            </p:spPr>
            <p:txBody>
              <a:bodyPr/>
              <a:lstStyle/>
              <a:p>
                <a:endParaRPr lang="en-US"/>
              </a:p>
            </p:txBody>
          </p:sp>
        </p:grpSp>
        <p:sp>
          <p:nvSpPr>
            <p:cNvPr id="5" name="TextBox 5"/>
            <p:cNvSpPr txBox="1"/>
            <p:nvPr/>
          </p:nvSpPr>
          <p:spPr>
            <a:xfrm>
              <a:off x="2000147" y="787263"/>
              <a:ext cx="16335626" cy="1406342"/>
            </a:xfrm>
            <a:prstGeom prst="rect">
              <a:avLst/>
            </a:prstGeom>
          </p:spPr>
          <p:txBody>
            <a:bodyPr lIns="0" tIns="0" rIns="0" bIns="0" rtlCol="0" anchor="t">
              <a:spAutoFit/>
            </a:bodyPr>
            <a:lstStyle/>
            <a:p>
              <a:pPr algn="ctr">
                <a:lnSpc>
                  <a:spcPts val="8299"/>
                </a:lnSpc>
              </a:pPr>
              <a:r>
                <a:rPr lang="en-US" sz="6916">
                  <a:solidFill>
                    <a:srgbClr val="000000"/>
                  </a:solidFill>
                  <a:latin typeface="Josefin Sans Bold"/>
                </a:rPr>
                <a:t>3. Cloud Deployment Models</a:t>
              </a:r>
            </a:p>
          </p:txBody>
        </p:sp>
      </p:grpSp>
      <p:sp>
        <p:nvSpPr>
          <p:cNvPr id="6" name="Freeform 6"/>
          <p:cNvSpPr/>
          <p:nvPr/>
        </p:nvSpPr>
        <p:spPr>
          <a:xfrm>
            <a:off x="2663086" y="3708916"/>
            <a:ext cx="4383452" cy="2869169"/>
          </a:xfrm>
          <a:custGeom>
            <a:avLst/>
            <a:gdLst/>
            <a:ahLst/>
            <a:cxnLst/>
            <a:rect l="l" t="t" r="r" b="b"/>
            <a:pathLst>
              <a:path w="4383452" h="2869169">
                <a:moveTo>
                  <a:pt x="0" y="0"/>
                </a:moveTo>
                <a:lnTo>
                  <a:pt x="4383452" y="0"/>
                </a:lnTo>
                <a:lnTo>
                  <a:pt x="4383452" y="2869168"/>
                </a:lnTo>
                <a:lnTo>
                  <a:pt x="0" y="2869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235248" y="3708916"/>
            <a:ext cx="4383452" cy="2869169"/>
          </a:xfrm>
          <a:custGeom>
            <a:avLst/>
            <a:gdLst/>
            <a:ahLst/>
            <a:cxnLst/>
            <a:rect l="l" t="t" r="r" b="b"/>
            <a:pathLst>
              <a:path w="4383452" h="2869169">
                <a:moveTo>
                  <a:pt x="0" y="0"/>
                </a:moveTo>
                <a:lnTo>
                  <a:pt x="4383452" y="0"/>
                </a:lnTo>
                <a:lnTo>
                  <a:pt x="4383452" y="2869168"/>
                </a:lnTo>
                <a:lnTo>
                  <a:pt x="0" y="2869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4822711" y="7123680"/>
            <a:ext cx="4383452" cy="2869169"/>
          </a:xfrm>
          <a:custGeom>
            <a:avLst/>
            <a:gdLst/>
            <a:ahLst/>
            <a:cxnLst/>
            <a:rect l="l" t="t" r="r" b="b"/>
            <a:pathLst>
              <a:path w="4383452" h="2869169">
                <a:moveTo>
                  <a:pt x="0" y="0"/>
                </a:moveTo>
                <a:lnTo>
                  <a:pt x="4383452" y="0"/>
                </a:lnTo>
                <a:lnTo>
                  <a:pt x="4383452" y="2869169"/>
                </a:lnTo>
                <a:lnTo>
                  <a:pt x="0" y="28691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1799518" y="7123680"/>
            <a:ext cx="4383452" cy="2869169"/>
          </a:xfrm>
          <a:custGeom>
            <a:avLst/>
            <a:gdLst/>
            <a:ahLst/>
            <a:cxnLst/>
            <a:rect l="l" t="t" r="r" b="b"/>
            <a:pathLst>
              <a:path w="4383452" h="2869169">
                <a:moveTo>
                  <a:pt x="0" y="0"/>
                </a:moveTo>
                <a:lnTo>
                  <a:pt x="4383452" y="0"/>
                </a:lnTo>
                <a:lnTo>
                  <a:pt x="4383452" y="2869169"/>
                </a:lnTo>
                <a:lnTo>
                  <a:pt x="0" y="28691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3125014" y="4885055"/>
            <a:ext cx="3494154" cy="723901"/>
          </a:xfrm>
          <a:prstGeom prst="rect">
            <a:avLst/>
          </a:prstGeom>
        </p:spPr>
        <p:txBody>
          <a:bodyPr lIns="0" tIns="0" rIns="0" bIns="0" rtlCol="0" anchor="t">
            <a:spAutoFit/>
          </a:bodyPr>
          <a:lstStyle/>
          <a:p>
            <a:pPr algn="ctr">
              <a:lnSpc>
                <a:spcPts val="5849"/>
              </a:lnSpc>
              <a:spcBef>
                <a:spcPct val="0"/>
              </a:spcBef>
            </a:pPr>
            <a:r>
              <a:rPr lang="en-US" sz="4499">
                <a:solidFill>
                  <a:srgbClr val="F4F4F4"/>
                </a:solidFill>
                <a:latin typeface="Josefin Sans"/>
              </a:rPr>
              <a:t>Public Cloud</a:t>
            </a:r>
          </a:p>
        </p:txBody>
      </p:sp>
      <p:sp>
        <p:nvSpPr>
          <p:cNvPr id="11" name="TextBox 11"/>
          <p:cNvSpPr txBox="1"/>
          <p:nvPr/>
        </p:nvSpPr>
        <p:spPr>
          <a:xfrm>
            <a:off x="9457896" y="4757737"/>
            <a:ext cx="3938803" cy="723901"/>
          </a:xfrm>
          <a:prstGeom prst="rect">
            <a:avLst/>
          </a:prstGeom>
        </p:spPr>
        <p:txBody>
          <a:bodyPr lIns="0" tIns="0" rIns="0" bIns="0" rtlCol="0" anchor="t">
            <a:spAutoFit/>
          </a:bodyPr>
          <a:lstStyle/>
          <a:p>
            <a:pPr algn="ctr">
              <a:lnSpc>
                <a:spcPts val="5849"/>
              </a:lnSpc>
              <a:spcBef>
                <a:spcPct val="0"/>
              </a:spcBef>
            </a:pPr>
            <a:r>
              <a:rPr lang="en-US" sz="4499">
                <a:solidFill>
                  <a:srgbClr val="F4F4F4"/>
                </a:solidFill>
                <a:latin typeface="Josefin Sans"/>
              </a:rPr>
              <a:t>Private Cloud</a:t>
            </a:r>
          </a:p>
        </p:txBody>
      </p:sp>
      <p:sp>
        <p:nvSpPr>
          <p:cNvPr id="12" name="TextBox 12"/>
          <p:cNvSpPr txBox="1"/>
          <p:nvPr/>
        </p:nvSpPr>
        <p:spPr>
          <a:xfrm>
            <a:off x="12244167" y="8172502"/>
            <a:ext cx="3494154" cy="723901"/>
          </a:xfrm>
          <a:prstGeom prst="rect">
            <a:avLst/>
          </a:prstGeom>
        </p:spPr>
        <p:txBody>
          <a:bodyPr lIns="0" tIns="0" rIns="0" bIns="0" rtlCol="0" anchor="t">
            <a:spAutoFit/>
          </a:bodyPr>
          <a:lstStyle/>
          <a:p>
            <a:pPr algn="ctr">
              <a:lnSpc>
                <a:spcPts val="5849"/>
              </a:lnSpc>
              <a:spcBef>
                <a:spcPct val="0"/>
              </a:spcBef>
            </a:pPr>
            <a:r>
              <a:rPr lang="en-US" sz="4499">
                <a:solidFill>
                  <a:srgbClr val="F4F4F4"/>
                </a:solidFill>
                <a:latin typeface="Josefin Sans"/>
              </a:rPr>
              <a:t>Hybrid Cloud</a:t>
            </a:r>
          </a:p>
        </p:txBody>
      </p:sp>
      <p:sp>
        <p:nvSpPr>
          <p:cNvPr id="13" name="TextBox 13"/>
          <p:cNvSpPr txBox="1"/>
          <p:nvPr/>
        </p:nvSpPr>
        <p:spPr>
          <a:xfrm>
            <a:off x="5267361" y="7805789"/>
            <a:ext cx="3494154" cy="1457326"/>
          </a:xfrm>
          <a:prstGeom prst="rect">
            <a:avLst/>
          </a:prstGeom>
        </p:spPr>
        <p:txBody>
          <a:bodyPr lIns="0" tIns="0" rIns="0" bIns="0" rtlCol="0" anchor="t">
            <a:spAutoFit/>
          </a:bodyPr>
          <a:lstStyle/>
          <a:p>
            <a:pPr algn="ctr">
              <a:lnSpc>
                <a:spcPts val="5849"/>
              </a:lnSpc>
              <a:spcBef>
                <a:spcPct val="0"/>
              </a:spcBef>
            </a:pPr>
            <a:r>
              <a:rPr lang="en-US" sz="4499">
                <a:solidFill>
                  <a:srgbClr val="F4F4F4"/>
                </a:solidFill>
                <a:latin typeface="Josefin Sans"/>
              </a:rPr>
              <a:t>Community Cloud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1432</Words>
  <Application>Microsoft Office PowerPoint</Application>
  <PresentationFormat>Custom</PresentationFormat>
  <Paragraphs>223</Paragraphs>
  <Slides>26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Arial</vt:lpstr>
      <vt:lpstr>Josefin Sans Bold</vt:lpstr>
      <vt:lpstr>-apple-system</vt:lpstr>
      <vt:lpstr>Josefin Sans Semi-Bold</vt:lpstr>
      <vt:lpstr>Josefin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 Dữ Liệu</dc:title>
  <cp:lastModifiedBy>Ba Vuonggg</cp:lastModifiedBy>
  <cp:revision>7</cp:revision>
  <dcterms:created xsi:type="dcterms:W3CDTF">2006-08-16T00:00:00Z</dcterms:created>
  <dcterms:modified xsi:type="dcterms:W3CDTF">2023-10-24T00:48:07Z</dcterms:modified>
  <dc:identifier>DAFxtNazPyU</dc:identifier>
</cp:coreProperties>
</file>